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29"/>
  </p:notesMasterIdLst>
  <p:handoutMasterIdLst>
    <p:handoutMasterId r:id="rId30"/>
  </p:handoutMasterIdLst>
  <p:sldIdLst>
    <p:sldId id="306" r:id="rId3"/>
    <p:sldId id="301" r:id="rId4"/>
    <p:sldId id="317" r:id="rId5"/>
    <p:sldId id="329" r:id="rId6"/>
    <p:sldId id="330" r:id="rId7"/>
    <p:sldId id="335" r:id="rId8"/>
    <p:sldId id="336" r:id="rId9"/>
    <p:sldId id="295" r:id="rId10"/>
    <p:sldId id="300" r:id="rId11"/>
    <p:sldId id="320" r:id="rId12"/>
    <p:sldId id="276" r:id="rId13"/>
    <p:sldId id="331" r:id="rId14"/>
    <p:sldId id="332" r:id="rId15"/>
    <p:sldId id="339" r:id="rId16"/>
    <p:sldId id="337" r:id="rId17"/>
    <p:sldId id="340" r:id="rId18"/>
    <p:sldId id="324" r:id="rId19"/>
    <p:sldId id="321" r:id="rId20"/>
    <p:sldId id="325" r:id="rId21"/>
    <p:sldId id="326" r:id="rId22"/>
    <p:sldId id="327" r:id="rId23"/>
    <p:sldId id="328" r:id="rId24"/>
    <p:sldId id="322" r:id="rId25"/>
    <p:sldId id="323" r:id="rId26"/>
    <p:sldId id="319" r:id="rId27"/>
    <p:sldId id="268" r:id="rId28"/>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6600"/>
    <a:srgbClr val="FF9966"/>
    <a:srgbClr val="FFCC99"/>
    <a:srgbClr val="FFFF99"/>
    <a:srgbClr val="FFFFCC"/>
    <a:srgbClr val="CC3300"/>
    <a:srgbClr val="FF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87" autoAdjust="0"/>
  </p:normalViewPr>
  <p:slideViewPr>
    <p:cSldViewPr>
      <p:cViewPr varScale="1">
        <p:scale>
          <a:sx n="75" d="100"/>
          <a:sy n="75" d="100"/>
        </p:scale>
        <p:origin x="26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A971-5384-4494-BD6E-A5DB27A99292}" type="doc">
      <dgm:prSet loTypeId="urn:microsoft.com/office/officeart/2005/8/layout/cycle2" loCatId="cycle" qsTypeId="urn:microsoft.com/office/officeart/2005/8/quickstyle/3d2" qsCatId="3D" csTypeId="urn:microsoft.com/office/officeart/2005/8/colors/accent1_2" csCatId="accent1" phldr="1"/>
      <dgm:spPr/>
      <dgm:t>
        <a:bodyPr/>
        <a:lstStyle/>
        <a:p>
          <a:endParaRPr lang="lv-LV"/>
        </a:p>
      </dgm:t>
    </dgm:pt>
    <dgm:pt modelId="{59528345-A515-443B-B810-CAE096D4651D}">
      <dgm:prSet phldrT="[Text]" custT="1">
        <dgm:style>
          <a:lnRef idx="1">
            <a:schemeClr val="accent1"/>
          </a:lnRef>
          <a:fillRef idx="3">
            <a:schemeClr val="accent1"/>
          </a:fillRef>
          <a:effectRef idx="2">
            <a:schemeClr val="accent1"/>
          </a:effectRef>
          <a:fontRef idx="minor">
            <a:schemeClr val="lt1"/>
          </a:fontRef>
        </dgm:style>
      </dgm:prSet>
      <dgm:spPr>
        <a:solidFill>
          <a:srgbClr val="92D050"/>
        </a:solidFill>
      </dgm:spPr>
      <dgm:t>
        <a:bodyPr/>
        <a:lstStyle/>
        <a:p>
          <a:r>
            <a:rPr lang="lv-LV" sz="1800" dirty="0" smtClean="0">
              <a:solidFill>
                <a:schemeClr val="tx1"/>
              </a:solidFill>
            </a:rPr>
            <a:t>iegāde</a:t>
          </a:r>
          <a:endParaRPr lang="lv-LV" sz="1800" dirty="0">
            <a:solidFill>
              <a:schemeClr val="tx1"/>
            </a:solidFill>
          </a:endParaRPr>
        </a:p>
      </dgm:t>
    </dgm:pt>
    <dgm:pt modelId="{A2EB25E4-2CA8-435B-A6D2-B2D612E3B630}" type="parTrans" cxnId="{7FDD5790-6520-4D61-B62B-B3796DBFC308}">
      <dgm:prSet/>
      <dgm:spPr/>
      <dgm:t>
        <a:bodyPr/>
        <a:lstStyle/>
        <a:p>
          <a:endParaRPr lang="lv-LV"/>
        </a:p>
      </dgm:t>
    </dgm:pt>
    <dgm:pt modelId="{4445B253-BC5B-4D29-82B2-ACAB0C37C1F9}" type="sibTrans" cxnId="{7FDD5790-6520-4D61-B62B-B3796DBFC308}">
      <dgm:prSet/>
      <dgm:spPr/>
      <dgm:t>
        <a:bodyPr/>
        <a:lstStyle/>
        <a:p>
          <a:endParaRPr lang="lv-LV"/>
        </a:p>
      </dgm:t>
    </dgm:pt>
    <dgm:pt modelId="{CE6429D9-1DE7-435E-B9B2-3F4D5FE58A3E}">
      <dgm:prSet phldrT="[Text]" custT="1"/>
      <dgm:spPr>
        <a:solidFill>
          <a:srgbClr val="92D050"/>
        </a:solidFill>
      </dgm:spPr>
      <dgm:t>
        <a:bodyPr/>
        <a:lstStyle/>
        <a:p>
          <a:r>
            <a:rPr lang="lv-LV" sz="1800" dirty="0" smtClean="0">
              <a:solidFill>
                <a:schemeClr val="tx1"/>
              </a:solidFill>
            </a:rPr>
            <a:t>lietošana</a:t>
          </a:r>
          <a:endParaRPr lang="lv-LV" sz="1800" dirty="0">
            <a:solidFill>
              <a:schemeClr val="tx1"/>
            </a:solidFill>
          </a:endParaRPr>
        </a:p>
      </dgm:t>
    </dgm:pt>
    <dgm:pt modelId="{7A44D61A-0384-4DA5-B774-4D09A7A70257}" type="parTrans" cxnId="{A012E6AB-74E5-4422-84B0-9652D730A15F}">
      <dgm:prSet/>
      <dgm:spPr/>
      <dgm:t>
        <a:bodyPr/>
        <a:lstStyle/>
        <a:p>
          <a:endParaRPr lang="lv-LV"/>
        </a:p>
      </dgm:t>
    </dgm:pt>
    <dgm:pt modelId="{FF7DBBD4-6351-4D0D-A01D-E205A4A90DF9}" type="sibTrans" cxnId="{A012E6AB-74E5-4422-84B0-9652D730A15F}">
      <dgm:prSet/>
      <dgm:spPr/>
      <dgm:t>
        <a:bodyPr/>
        <a:lstStyle/>
        <a:p>
          <a:endParaRPr lang="lv-LV"/>
        </a:p>
      </dgm:t>
    </dgm:pt>
    <dgm:pt modelId="{4C1308CE-C2A8-4C0E-800C-1682A2195F23}">
      <dgm:prSet phldrT="[Text]" custT="1"/>
      <dgm:spPr>
        <a:solidFill>
          <a:srgbClr val="92D050"/>
        </a:solidFill>
      </dgm:spPr>
      <dgm:t>
        <a:bodyPr/>
        <a:lstStyle/>
        <a:p>
          <a:r>
            <a:rPr lang="lv-LV" sz="1800" dirty="0" smtClean="0">
              <a:solidFill>
                <a:schemeClr val="tx1"/>
              </a:solidFill>
            </a:rPr>
            <a:t>apkope</a:t>
          </a:r>
          <a:endParaRPr lang="lv-LV" sz="1800" dirty="0">
            <a:solidFill>
              <a:schemeClr val="tx1"/>
            </a:solidFill>
          </a:endParaRPr>
        </a:p>
      </dgm:t>
    </dgm:pt>
    <dgm:pt modelId="{3B5E79F7-C6C7-46F8-9C3A-F0022F93D81F}" type="parTrans" cxnId="{A2CBA17A-5F6F-426F-A15C-04049FC8E0EF}">
      <dgm:prSet/>
      <dgm:spPr/>
      <dgm:t>
        <a:bodyPr/>
        <a:lstStyle/>
        <a:p>
          <a:endParaRPr lang="lv-LV"/>
        </a:p>
      </dgm:t>
    </dgm:pt>
    <dgm:pt modelId="{07118702-425E-49EC-9D8E-77D90123CF19}" type="sibTrans" cxnId="{A2CBA17A-5F6F-426F-A15C-04049FC8E0EF}">
      <dgm:prSet/>
      <dgm:spPr/>
      <dgm:t>
        <a:bodyPr/>
        <a:lstStyle/>
        <a:p>
          <a:endParaRPr lang="lv-LV"/>
        </a:p>
      </dgm:t>
    </dgm:pt>
    <dgm:pt modelId="{49B01FE3-8E82-461D-8E37-FA0566EA4195}">
      <dgm:prSet phldrT="[Text]" custT="1"/>
      <dgm:spPr>
        <a:solidFill>
          <a:srgbClr val="92D050"/>
        </a:solidFill>
      </dgm:spPr>
      <dgm:t>
        <a:bodyPr/>
        <a:lstStyle/>
        <a:p>
          <a:r>
            <a:rPr lang="lv-LV" sz="1800" dirty="0" smtClean="0">
              <a:solidFill>
                <a:schemeClr val="tx1"/>
              </a:solidFill>
            </a:rPr>
            <a:t>savākšana, otrreizējā pārstrāde</a:t>
          </a:r>
          <a:endParaRPr lang="lv-LV" sz="1800" dirty="0">
            <a:solidFill>
              <a:schemeClr val="tx1"/>
            </a:solidFill>
          </a:endParaRPr>
        </a:p>
      </dgm:t>
    </dgm:pt>
    <dgm:pt modelId="{8AB74F33-2A0C-48CE-8B6C-015C6FCE552A}" type="parTrans" cxnId="{B8C275EF-BD0F-44AB-8F2C-417882B1B8D7}">
      <dgm:prSet/>
      <dgm:spPr/>
      <dgm:t>
        <a:bodyPr/>
        <a:lstStyle/>
        <a:p>
          <a:endParaRPr lang="lv-LV"/>
        </a:p>
      </dgm:t>
    </dgm:pt>
    <dgm:pt modelId="{55BF018F-DA09-4342-A8B6-3F69C791581E}" type="sibTrans" cxnId="{B8C275EF-BD0F-44AB-8F2C-417882B1B8D7}">
      <dgm:prSet/>
      <dgm:spPr/>
      <dgm:t>
        <a:bodyPr/>
        <a:lstStyle/>
        <a:p>
          <a:endParaRPr lang="lv-LV"/>
        </a:p>
      </dgm:t>
    </dgm:pt>
    <dgm:pt modelId="{84ECB668-46DA-488F-BD6C-DD0362C596EE}" type="pres">
      <dgm:prSet presAssocID="{D829A971-5384-4494-BD6E-A5DB27A99292}" presName="cycle" presStyleCnt="0">
        <dgm:presLayoutVars>
          <dgm:dir/>
          <dgm:resizeHandles val="exact"/>
        </dgm:presLayoutVars>
      </dgm:prSet>
      <dgm:spPr/>
      <dgm:t>
        <a:bodyPr/>
        <a:lstStyle/>
        <a:p>
          <a:endParaRPr lang="lv-LV"/>
        </a:p>
      </dgm:t>
    </dgm:pt>
    <dgm:pt modelId="{A5911F8B-6A2A-43CE-AE5A-C4B1DABF7252}" type="pres">
      <dgm:prSet presAssocID="{59528345-A515-443B-B810-CAE096D4651D}" presName="node" presStyleLbl="node1" presStyleIdx="0" presStyleCnt="4" custScaleX="124528" custScaleY="108286">
        <dgm:presLayoutVars>
          <dgm:bulletEnabled val="1"/>
        </dgm:presLayoutVars>
      </dgm:prSet>
      <dgm:spPr/>
      <dgm:t>
        <a:bodyPr/>
        <a:lstStyle/>
        <a:p>
          <a:endParaRPr lang="lv-LV"/>
        </a:p>
      </dgm:t>
    </dgm:pt>
    <dgm:pt modelId="{B6641BFA-A6AA-42A5-8F9E-C793F598F0B2}" type="pres">
      <dgm:prSet presAssocID="{4445B253-BC5B-4D29-82B2-ACAB0C37C1F9}" presName="sibTrans" presStyleLbl="sibTrans2D1" presStyleIdx="0" presStyleCnt="4"/>
      <dgm:spPr/>
      <dgm:t>
        <a:bodyPr/>
        <a:lstStyle/>
        <a:p>
          <a:endParaRPr lang="lv-LV"/>
        </a:p>
      </dgm:t>
    </dgm:pt>
    <dgm:pt modelId="{EC74F146-A169-4CF8-8AA9-8F2B7C057B0A}" type="pres">
      <dgm:prSet presAssocID="{4445B253-BC5B-4D29-82B2-ACAB0C37C1F9}" presName="connectorText" presStyleLbl="sibTrans2D1" presStyleIdx="0" presStyleCnt="4"/>
      <dgm:spPr/>
      <dgm:t>
        <a:bodyPr/>
        <a:lstStyle/>
        <a:p>
          <a:endParaRPr lang="lv-LV"/>
        </a:p>
      </dgm:t>
    </dgm:pt>
    <dgm:pt modelId="{905880C5-05D7-4F27-81BC-308A156A6834}" type="pres">
      <dgm:prSet presAssocID="{CE6429D9-1DE7-435E-B9B2-3F4D5FE58A3E}" presName="node" presStyleLbl="node1" presStyleIdx="1" presStyleCnt="4" custScaleX="124862" custScaleY="115810" custRadScaleRad="103251" custRadScaleInc="3425">
        <dgm:presLayoutVars>
          <dgm:bulletEnabled val="1"/>
        </dgm:presLayoutVars>
      </dgm:prSet>
      <dgm:spPr/>
      <dgm:t>
        <a:bodyPr/>
        <a:lstStyle/>
        <a:p>
          <a:endParaRPr lang="lv-LV"/>
        </a:p>
      </dgm:t>
    </dgm:pt>
    <dgm:pt modelId="{0EDDD6C4-4CE1-458E-9931-9EA1E8F91DDC}" type="pres">
      <dgm:prSet presAssocID="{FF7DBBD4-6351-4D0D-A01D-E205A4A90DF9}" presName="sibTrans" presStyleLbl="sibTrans2D1" presStyleIdx="1" presStyleCnt="4"/>
      <dgm:spPr/>
      <dgm:t>
        <a:bodyPr/>
        <a:lstStyle/>
        <a:p>
          <a:endParaRPr lang="lv-LV"/>
        </a:p>
      </dgm:t>
    </dgm:pt>
    <dgm:pt modelId="{4EDBCEE0-3FF0-472B-9A71-2710B71A3758}" type="pres">
      <dgm:prSet presAssocID="{FF7DBBD4-6351-4D0D-A01D-E205A4A90DF9}" presName="connectorText" presStyleLbl="sibTrans2D1" presStyleIdx="1" presStyleCnt="4"/>
      <dgm:spPr/>
      <dgm:t>
        <a:bodyPr/>
        <a:lstStyle/>
        <a:p>
          <a:endParaRPr lang="lv-LV"/>
        </a:p>
      </dgm:t>
    </dgm:pt>
    <dgm:pt modelId="{4CF6ADB3-0F1F-4D26-AEC0-C43DCB6FE862}" type="pres">
      <dgm:prSet presAssocID="{4C1308CE-C2A8-4C0E-800C-1682A2195F23}" presName="node" presStyleLbl="node1" presStyleIdx="2" presStyleCnt="4" custScaleX="127930" custScaleY="114762" custRadScaleRad="97443" custRadScaleInc="-8998">
        <dgm:presLayoutVars>
          <dgm:bulletEnabled val="1"/>
        </dgm:presLayoutVars>
      </dgm:prSet>
      <dgm:spPr/>
      <dgm:t>
        <a:bodyPr/>
        <a:lstStyle/>
        <a:p>
          <a:endParaRPr lang="lv-LV"/>
        </a:p>
      </dgm:t>
    </dgm:pt>
    <dgm:pt modelId="{69707AF3-2E5C-4F33-AED7-FB6E41EA044A}" type="pres">
      <dgm:prSet presAssocID="{07118702-425E-49EC-9D8E-77D90123CF19}" presName="sibTrans" presStyleLbl="sibTrans2D1" presStyleIdx="2" presStyleCnt="4"/>
      <dgm:spPr/>
      <dgm:t>
        <a:bodyPr/>
        <a:lstStyle/>
        <a:p>
          <a:endParaRPr lang="lv-LV"/>
        </a:p>
      </dgm:t>
    </dgm:pt>
    <dgm:pt modelId="{52E3D4EF-2B06-4F39-ACBF-807D5ECD5F0D}" type="pres">
      <dgm:prSet presAssocID="{07118702-425E-49EC-9D8E-77D90123CF19}" presName="connectorText" presStyleLbl="sibTrans2D1" presStyleIdx="2" presStyleCnt="4"/>
      <dgm:spPr/>
      <dgm:t>
        <a:bodyPr/>
        <a:lstStyle/>
        <a:p>
          <a:endParaRPr lang="lv-LV"/>
        </a:p>
      </dgm:t>
    </dgm:pt>
    <dgm:pt modelId="{AE49A83A-3449-4A22-8E63-E98804158FA6}" type="pres">
      <dgm:prSet presAssocID="{49B01FE3-8E82-461D-8E37-FA0566EA4195}" presName="node" presStyleLbl="node1" presStyleIdx="3" presStyleCnt="4" custScaleX="144094" custScaleY="116649" custRadScaleRad="104224" custRadScaleInc="8295">
        <dgm:presLayoutVars>
          <dgm:bulletEnabled val="1"/>
        </dgm:presLayoutVars>
      </dgm:prSet>
      <dgm:spPr/>
      <dgm:t>
        <a:bodyPr/>
        <a:lstStyle/>
        <a:p>
          <a:endParaRPr lang="lv-LV"/>
        </a:p>
      </dgm:t>
    </dgm:pt>
    <dgm:pt modelId="{6FC4B07E-6251-4F47-8484-C2E85600291D}" type="pres">
      <dgm:prSet presAssocID="{55BF018F-DA09-4342-A8B6-3F69C791581E}" presName="sibTrans" presStyleLbl="sibTrans2D1" presStyleIdx="3" presStyleCnt="4"/>
      <dgm:spPr/>
      <dgm:t>
        <a:bodyPr/>
        <a:lstStyle/>
        <a:p>
          <a:endParaRPr lang="lv-LV"/>
        </a:p>
      </dgm:t>
    </dgm:pt>
    <dgm:pt modelId="{6F618D52-5755-411D-A9BA-CC37EE27060E}" type="pres">
      <dgm:prSet presAssocID="{55BF018F-DA09-4342-A8B6-3F69C791581E}" presName="connectorText" presStyleLbl="sibTrans2D1" presStyleIdx="3" presStyleCnt="4"/>
      <dgm:spPr/>
      <dgm:t>
        <a:bodyPr/>
        <a:lstStyle/>
        <a:p>
          <a:endParaRPr lang="lv-LV"/>
        </a:p>
      </dgm:t>
    </dgm:pt>
  </dgm:ptLst>
  <dgm:cxnLst>
    <dgm:cxn modelId="{798A9738-ABE9-4AA6-833C-EE9E16C03444}" type="presOf" srcId="{4C1308CE-C2A8-4C0E-800C-1682A2195F23}" destId="{4CF6ADB3-0F1F-4D26-AEC0-C43DCB6FE862}" srcOrd="0" destOrd="0" presId="urn:microsoft.com/office/officeart/2005/8/layout/cycle2"/>
    <dgm:cxn modelId="{3696584F-B6DE-479D-BBA9-D17B1AB95406}" type="presOf" srcId="{4445B253-BC5B-4D29-82B2-ACAB0C37C1F9}" destId="{EC74F146-A169-4CF8-8AA9-8F2B7C057B0A}" srcOrd="1" destOrd="0" presId="urn:microsoft.com/office/officeart/2005/8/layout/cycle2"/>
    <dgm:cxn modelId="{B8A9C46C-2CAD-4E20-95B1-7FC9B7A6205E}" type="presOf" srcId="{55BF018F-DA09-4342-A8B6-3F69C791581E}" destId="{6FC4B07E-6251-4F47-8484-C2E85600291D}" srcOrd="0" destOrd="0" presId="urn:microsoft.com/office/officeart/2005/8/layout/cycle2"/>
    <dgm:cxn modelId="{1D6247B2-A030-4706-BE20-2DE3186B5A6B}" type="presOf" srcId="{FF7DBBD4-6351-4D0D-A01D-E205A4A90DF9}" destId="{4EDBCEE0-3FF0-472B-9A71-2710B71A3758}" srcOrd="1" destOrd="0" presId="urn:microsoft.com/office/officeart/2005/8/layout/cycle2"/>
    <dgm:cxn modelId="{2D08554A-AD8D-4B38-90E9-008DCB51B5A7}" type="presOf" srcId="{07118702-425E-49EC-9D8E-77D90123CF19}" destId="{69707AF3-2E5C-4F33-AED7-FB6E41EA044A}" srcOrd="0" destOrd="0" presId="urn:microsoft.com/office/officeart/2005/8/layout/cycle2"/>
    <dgm:cxn modelId="{772FB0DA-02D4-4F91-9730-4E76F90C698C}" type="presOf" srcId="{FF7DBBD4-6351-4D0D-A01D-E205A4A90DF9}" destId="{0EDDD6C4-4CE1-458E-9931-9EA1E8F91DDC}" srcOrd="0" destOrd="0" presId="urn:microsoft.com/office/officeart/2005/8/layout/cycle2"/>
    <dgm:cxn modelId="{B8C275EF-BD0F-44AB-8F2C-417882B1B8D7}" srcId="{D829A971-5384-4494-BD6E-A5DB27A99292}" destId="{49B01FE3-8E82-461D-8E37-FA0566EA4195}" srcOrd="3" destOrd="0" parTransId="{8AB74F33-2A0C-48CE-8B6C-015C6FCE552A}" sibTransId="{55BF018F-DA09-4342-A8B6-3F69C791581E}"/>
    <dgm:cxn modelId="{E792835C-4621-466C-BD7B-A84957B77CF5}" type="presOf" srcId="{4445B253-BC5B-4D29-82B2-ACAB0C37C1F9}" destId="{B6641BFA-A6AA-42A5-8F9E-C793F598F0B2}" srcOrd="0" destOrd="0" presId="urn:microsoft.com/office/officeart/2005/8/layout/cycle2"/>
    <dgm:cxn modelId="{51FCAC58-0EAD-45A6-9449-BF0EF78ABF72}" type="presOf" srcId="{CE6429D9-1DE7-435E-B9B2-3F4D5FE58A3E}" destId="{905880C5-05D7-4F27-81BC-308A156A6834}" srcOrd="0" destOrd="0" presId="urn:microsoft.com/office/officeart/2005/8/layout/cycle2"/>
    <dgm:cxn modelId="{5B28551B-8CFD-4DA6-819F-8F736581F5F2}" type="presOf" srcId="{59528345-A515-443B-B810-CAE096D4651D}" destId="{A5911F8B-6A2A-43CE-AE5A-C4B1DABF7252}" srcOrd="0" destOrd="0" presId="urn:microsoft.com/office/officeart/2005/8/layout/cycle2"/>
    <dgm:cxn modelId="{A9857EEB-F4AD-49C8-85F8-B5D1757EDE3A}" type="presOf" srcId="{D829A971-5384-4494-BD6E-A5DB27A99292}" destId="{84ECB668-46DA-488F-BD6C-DD0362C596EE}" srcOrd="0" destOrd="0" presId="urn:microsoft.com/office/officeart/2005/8/layout/cycle2"/>
    <dgm:cxn modelId="{7FDD5790-6520-4D61-B62B-B3796DBFC308}" srcId="{D829A971-5384-4494-BD6E-A5DB27A99292}" destId="{59528345-A515-443B-B810-CAE096D4651D}" srcOrd="0" destOrd="0" parTransId="{A2EB25E4-2CA8-435B-A6D2-B2D612E3B630}" sibTransId="{4445B253-BC5B-4D29-82B2-ACAB0C37C1F9}"/>
    <dgm:cxn modelId="{A012E6AB-74E5-4422-84B0-9652D730A15F}" srcId="{D829A971-5384-4494-BD6E-A5DB27A99292}" destId="{CE6429D9-1DE7-435E-B9B2-3F4D5FE58A3E}" srcOrd="1" destOrd="0" parTransId="{7A44D61A-0384-4DA5-B774-4D09A7A70257}" sibTransId="{FF7DBBD4-6351-4D0D-A01D-E205A4A90DF9}"/>
    <dgm:cxn modelId="{4E40E52F-DC3D-431B-9E90-69C664CA3566}" type="presOf" srcId="{07118702-425E-49EC-9D8E-77D90123CF19}" destId="{52E3D4EF-2B06-4F39-ACBF-807D5ECD5F0D}" srcOrd="1" destOrd="0" presId="urn:microsoft.com/office/officeart/2005/8/layout/cycle2"/>
    <dgm:cxn modelId="{A43AA21F-E1EE-4B5B-97C8-00D74253F249}" type="presOf" srcId="{49B01FE3-8E82-461D-8E37-FA0566EA4195}" destId="{AE49A83A-3449-4A22-8E63-E98804158FA6}" srcOrd="0" destOrd="0" presId="urn:microsoft.com/office/officeart/2005/8/layout/cycle2"/>
    <dgm:cxn modelId="{A2CBA17A-5F6F-426F-A15C-04049FC8E0EF}" srcId="{D829A971-5384-4494-BD6E-A5DB27A99292}" destId="{4C1308CE-C2A8-4C0E-800C-1682A2195F23}" srcOrd="2" destOrd="0" parTransId="{3B5E79F7-C6C7-46F8-9C3A-F0022F93D81F}" sibTransId="{07118702-425E-49EC-9D8E-77D90123CF19}"/>
    <dgm:cxn modelId="{254BD3A5-4CB2-4424-B5C0-AF76A851A9B5}" type="presOf" srcId="{55BF018F-DA09-4342-A8B6-3F69C791581E}" destId="{6F618D52-5755-411D-A9BA-CC37EE27060E}" srcOrd="1" destOrd="0" presId="urn:microsoft.com/office/officeart/2005/8/layout/cycle2"/>
    <dgm:cxn modelId="{2514EEC8-98A7-43C0-AF54-B37444FE21D3}" type="presParOf" srcId="{84ECB668-46DA-488F-BD6C-DD0362C596EE}" destId="{A5911F8B-6A2A-43CE-AE5A-C4B1DABF7252}" srcOrd="0" destOrd="0" presId="urn:microsoft.com/office/officeart/2005/8/layout/cycle2"/>
    <dgm:cxn modelId="{F5D6B447-18CE-49E7-9B1F-308F7B895387}" type="presParOf" srcId="{84ECB668-46DA-488F-BD6C-DD0362C596EE}" destId="{B6641BFA-A6AA-42A5-8F9E-C793F598F0B2}" srcOrd="1" destOrd="0" presId="urn:microsoft.com/office/officeart/2005/8/layout/cycle2"/>
    <dgm:cxn modelId="{CE5899A1-00BC-4F1A-97A4-417A337237A8}" type="presParOf" srcId="{B6641BFA-A6AA-42A5-8F9E-C793F598F0B2}" destId="{EC74F146-A169-4CF8-8AA9-8F2B7C057B0A}" srcOrd="0" destOrd="0" presId="urn:microsoft.com/office/officeart/2005/8/layout/cycle2"/>
    <dgm:cxn modelId="{29F8DC8E-2F11-4FC4-A1F7-47388E7CC9D2}" type="presParOf" srcId="{84ECB668-46DA-488F-BD6C-DD0362C596EE}" destId="{905880C5-05D7-4F27-81BC-308A156A6834}" srcOrd="2" destOrd="0" presId="urn:microsoft.com/office/officeart/2005/8/layout/cycle2"/>
    <dgm:cxn modelId="{12A6F685-2A71-4DAE-A172-163ABFD07498}" type="presParOf" srcId="{84ECB668-46DA-488F-BD6C-DD0362C596EE}" destId="{0EDDD6C4-4CE1-458E-9931-9EA1E8F91DDC}" srcOrd="3" destOrd="0" presId="urn:microsoft.com/office/officeart/2005/8/layout/cycle2"/>
    <dgm:cxn modelId="{4DA53E2C-0CD1-4FA5-A103-AE0C76B3019E}" type="presParOf" srcId="{0EDDD6C4-4CE1-458E-9931-9EA1E8F91DDC}" destId="{4EDBCEE0-3FF0-472B-9A71-2710B71A3758}" srcOrd="0" destOrd="0" presId="urn:microsoft.com/office/officeart/2005/8/layout/cycle2"/>
    <dgm:cxn modelId="{7470BA7E-C06E-400A-8802-68AE5CB22372}" type="presParOf" srcId="{84ECB668-46DA-488F-BD6C-DD0362C596EE}" destId="{4CF6ADB3-0F1F-4D26-AEC0-C43DCB6FE862}" srcOrd="4" destOrd="0" presId="urn:microsoft.com/office/officeart/2005/8/layout/cycle2"/>
    <dgm:cxn modelId="{EF0CB258-FD29-4D3D-A168-0DBF5C0FE50C}" type="presParOf" srcId="{84ECB668-46DA-488F-BD6C-DD0362C596EE}" destId="{69707AF3-2E5C-4F33-AED7-FB6E41EA044A}" srcOrd="5" destOrd="0" presId="urn:microsoft.com/office/officeart/2005/8/layout/cycle2"/>
    <dgm:cxn modelId="{B149BB93-DBA1-4041-AA2A-480F0AB753C4}" type="presParOf" srcId="{69707AF3-2E5C-4F33-AED7-FB6E41EA044A}" destId="{52E3D4EF-2B06-4F39-ACBF-807D5ECD5F0D}" srcOrd="0" destOrd="0" presId="urn:microsoft.com/office/officeart/2005/8/layout/cycle2"/>
    <dgm:cxn modelId="{78AA4179-EC73-4978-B7C6-349F0F6ED706}" type="presParOf" srcId="{84ECB668-46DA-488F-BD6C-DD0362C596EE}" destId="{AE49A83A-3449-4A22-8E63-E98804158FA6}" srcOrd="6" destOrd="0" presId="urn:microsoft.com/office/officeart/2005/8/layout/cycle2"/>
    <dgm:cxn modelId="{34E74317-861F-4BDC-885B-C939353B8E50}" type="presParOf" srcId="{84ECB668-46DA-488F-BD6C-DD0362C596EE}" destId="{6FC4B07E-6251-4F47-8484-C2E85600291D}" srcOrd="7" destOrd="0" presId="urn:microsoft.com/office/officeart/2005/8/layout/cycle2"/>
    <dgm:cxn modelId="{77F01D9A-C973-4F61-A019-50BBE895CE59}" type="presParOf" srcId="{6FC4B07E-6251-4F47-8484-C2E85600291D}" destId="{6F618D52-5755-411D-A9BA-CC37EE27060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F4434-3FE5-404D-B6B9-5B8078257F51}" type="doc">
      <dgm:prSet loTypeId="urn:microsoft.com/office/officeart/2005/8/layout/hProcess9" loCatId="process" qsTypeId="urn:microsoft.com/office/officeart/2005/8/quickstyle/simple1" qsCatId="simple" csTypeId="urn:microsoft.com/office/officeart/2005/8/colors/accent1_2" csCatId="accent1" phldr="1"/>
      <dgm:spPr/>
    </dgm:pt>
    <dgm:pt modelId="{27ED2DB6-2255-4935-8DDA-9323FB089328}">
      <dgm:prSet phldrT="[Text]" custT="1"/>
      <dgm:spPr>
        <a:solidFill>
          <a:srgbClr val="92D050"/>
        </a:solidFill>
      </dgm:spPr>
      <dgm:t>
        <a:bodyPr/>
        <a:lstStyle/>
        <a:p>
          <a:r>
            <a:rPr lang="lv-LV" sz="2000" dirty="0" smtClean="0">
              <a:solidFill>
                <a:schemeClr val="tx1"/>
              </a:solidFill>
              <a:latin typeface="Verdana" pitchFamily="34" charset="0"/>
              <a:ea typeface="Verdana" pitchFamily="34" charset="0"/>
              <a:cs typeface="Verdana" pitchFamily="34" charset="0"/>
            </a:rPr>
            <a:t>Institucionālās sistēmas un normatīvās bāzes pilnveidošana</a:t>
          </a:r>
          <a:endParaRPr lang="lv-LV" sz="2000" dirty="0">
            <a:solidFill>
              <a:schemeClr val="tx1"/>
            </a:solidFill>
            <a:latin typeface="Verdana" pitchFamily="34" charset="0"/>
            <a:ea typeface="Verdana" pitchFamily="34" charset="0"/>
            <a:cs typeface="Verdana" pitchFamily="34" charset="0"/>
          </a:endParaRPr>
        </a:p>
      </dgm:t>
    </dgm:pt>
    <dgm:pt modelId="{9030590D-DCC7-430F-AA58-59298CCAF3E8}" type="parTrans" cxnId="{FC9DE07E-FB64-4A21-A8CB-FD22EED28896}">
      <dgm:prSet/>
      <dgm:spPr/>
      <dgm:t>
        <a:bodyPr/>
        <a:lstStyle/>
        <a:p>
          <a:endParaRPr lang="lv-LV"/>
        </a:p>
      </dgm:t>
    </dgm:pt>
    <dgm:pt modelId="{FBC4A4C1-DA55-421D-BCF9-EEA21EABD1F2}" type="sibTrans" cxnId="{FC9DE07E-FB64-4A21-A8CB-FD22EED28896}">
      <dgm:prSet/>
      <dgm:spPr/>
      <dgm:t>
        <a:bodyPr/>
        <a:lstStyle/>
        <a:p>
          <a:endParaRPr lang="lv-LV"/>
        </a:p>
      </dgm:t>
    </dgm:pt>
    <dgm:pt modelId="{3D7615F1-318D-4C3F-8B68-E4BA41ABC7B5}">
      <dgm:prSet phldrT="[Text]" custT="1"/>
      <dgm:spPr>
        <a:solidFill>
          <a:srgbClr val="92D050"/>
        </a:solidFill>
      </dgm:spPr>
      <dgm:t>
        <a:bodyPr/>
        <a:lstStyle/>
        <a:p>
          <a:r>
            <a:rPr lang="lv-LV" sz="2000" dirty="0" smtClean="0">
              <a:solidFill>
                <a:schemeClr val="tx1"/>
              </a:solidFill>
              <a:latin typeface="Verdana" pitchFamily="34" charset="0"/>
              <a:ea typeface="Verdana" pitchFamily="34" charset="0"/>
              <a:cs typeface="Verdana" pitchFamily="34" charset="0"/>
            </a:rPr>
            <a:t>Metodiskā vadība un uzraudzība</a:t>
          </a:r>
          <a:endParaRPr lang="lv-LV" sz="2000" dirty="0">
            <a:solidFill>
              <a:schemeClr val="tx1"/>
            </a:solidFill>
            <a:latin typeface="Verdana" pitchFamily="34" charset="0"/>
            <a:ea typeface="Verdana" pitchFamily="34" charset="0"/>
            <a:cs typeface="Verdana" pitchFamily="34" charset="0"/>
          </a:endParaRPr>
        </a:p>
      </dgm:t>
    </dgm:pt>
    <dgm:pt modelId="{374A72E3-647B-4CAB-AE09-F1769582D3BE}" type="parTrans" cxnId="{8611723F-7D76-4284-A7D9-60AAA378C2B0}">
      <dgm:prSet/>
      <dgm:spPr/>
      <dgm:t>
        <a:bodyPr/>
        <a:lstStyle/>
        <a:p>
          <a:endParaRPr lang="lv-LV"/>
        </a:p>
      </dgm:t>
    </dgm:pt>
    <dgm:pt modelId="{3D67D9BB-5050-40E9-AF21-15681F06A9EB}" type="sibTrans" cxnId="{8611723F-7D76-4284-A7D9-60AAA378C2B0}">
      <dgm:prSet/>
      <dgm:spPr/>
      <dgm:t>
        <a:bodyPr/>
        <a:lstStyle/>
        <a:p>
          <a:endParaRPr lang="lv-LV"/>
        </a:p>
      </dgm:t>
    </dgm:pt>
    <dgm:pt modelId="{21E426BA-9657-4847-A14F-86D35912EFC2}">
      <dgm:prSet phldrT="[Text]" custT="1"/>
      <dgm:spPr>
        <a:solidFill>
          <a:srgbClr val="92D050"/>
        </a:solidFill>
      </dgm:spPr>
      <dgm:t>
        <a:bodyPr/>
        <a:lstStyle/>
        <a:p>
          <a:r>
            <a:rPr lang="lv-LV" sz="2000" dirty="0" smtClean="0">
              <a:solidFill>
                <a:schemeClr val="tx1"/>
              </a:solidFill>
              <a:latin typeface="Verdana" pitchFamily="34" charset="0"/>
              <a:ea typeface="Verdana" pitchFamily="34" charset="0"/>
              <a:cs typeface="Verdana" pitchFamily="34" charset="0"/>
            </a:rPr>
            <a:t>ZPI popularizēšana</a:t>
          </a:r>
          <a:endParaRPr lang="lv-LV" sz="2000" dirty="0">
            <a:solidFill>
              <a:schemeClr val="tx1"/>
            </a:solidFill>
            <a:latin typeface="Verdana" pitchFamily="34" charset="0"/>
            <a:ea typeface="Verdana" pitchFamily="34" charset="0"/>
            <a:cs typeface="Verdana" pitchFamily="34" charset="0"/>
          </a:endParaRPr>
        </a:p>
      </dgm:t>
    </dgm:pt>
    <dgm:pt modelId="{19A78A81-4F9D-4814-9FB1-9C098D0A0C9C}" type="parTrans" cxnId="{40789BFF-B8A7-46E3-8AF7-BE0A839F9D21}">
      <dgm:prSet/>
      <dgm:spPr/>
      <dgm:t>
        <a:bodyPr/>
        <a:lstStyle/>
        <a:p>
          <a:endParaRPr lang="lv-LV"/>
        </a:p>
      </dgm:t>
    </dgm:pt>
    <dgm:pt modelId="{D67693E4-0940-41C8-846A-DAE855EE6BA1}" type="sibTrans" cxnId="{40789BFF-B8A7-46E3-8AF7-BE0A839F9D21}">
      <dgm:prSet/>
      <dgm:spPr/>
      <dgm:t>
        <a:bodyPr/>
        <a:lstStyle/>
        <a:p>
          <a:endParaRPr lang="lv-LV"/>
        </a:p>
      </dgm:t>
    </dgm:pt>
    <dgm:pt modelId="{55F5791B-E2BC-4C8C-875D-6CD88E74B4D2}" type="pres">
      <dgm:prSet presAssocID="{24FF4434-3FE5-404D-B6B9-5B8078257F51}" presName="CompostProcess" presStyleCnt="0">
        <dgm:presLayoutVars>
          <dgm:dir/>
          <dgm:resizeHandles val="exact"/>
        </dgm:presLayoutVars>
      </dgm:prSet>
      <dgm:spPr/>
    </dgm:pt>
    <dgm:pt modelId="{4B26518C-36FF-4044-835B-5D19D3DE4BD6}" type="pres">
      <dgm:prSet presAssocID="{24FF4434-3FE5-404D-B6B9-5B8078257F51}" presName="arrow" presStyleLbl="bgShp" presStyleIdx="0" presStyleCnt="1">
        <dgm:style>
          <a:lnRef idx="0">
            <a:schemeClr val="accent1"/>
          </a:lnRef>
          <a:fillRef idx="3">
            <a:schemeClr val="accent1"/>
          </a:fillRef>
          <a:effectRef idx="3">
            <a:schemeClr val="accent1"/>
          </a:effectRef>
          <a:fontRef idx="minor">
            <a:schemeClr val="lt1"/>
          </a:fontRef>
        </dgm:style>
      </dgm:prSet>
      <dgm:spPr/>
    </dgm:pt>
    <dgm:pt modelId="{5A550947-9171-4938-A55F-CA1231D16E08}" type="pres">
      <dgm:prSet presAssocID="{24FF4434-3FE5-404D-B6B9-5B8078257F51}" presName="linearProcess" presStyleCnt="0"/>
      <dgm:spPr/>
    </dgm:pt>
    <dgm:pt modelId="{2C056252-6780-42CA-BDE3-A351965B782F}" type="pres">
      <dgm:prSet presAssocID="{27ED2DB6-2255-4935-8DDA-9323FB089328}" presName="textNode" presStyleLbl="node1" presStyleIdx="0" presStyleCnt="3">
        <dgm:presLayoutVars>
          <dgm:bulletEnabled val="1"/>
        </dgm:presLayoutVars>
      </dgm:prSet>
      <dgm:spPr/>
      <dgm:t>
        <a:bodyPr/>
        <a:lstStyle/>
        <a:p>
          <a:endParaRPr lang="lv-LV"/>
        </a:p>
      </dgm:t>
    </dgm:pt>
    <dgm:pt modelId="{CB8273FD-915D-4E84-9E4F-09D32E1E1195}" type="pres">
      <dgm:prSet presAssocID="{FBC4A4C1-DA55-421D-BCF9-EEA21EABD1F2}" presName="sibTrans" presStyleCnt="0"/>
      <dgm:spPr/>
    </dgm:pt>
    <dgm:pt modelId="{3AF2ED33-EDBF-4426-AD86-8218EA7613A3}" type="pres">
      <dgm:prSet presAssocID="{3D7615F1-318D-4C3F-8B68-E4BA41ABC7B5}" presName="textNode" presStyleLbl="node1" presStyleIdx="1" presStyleCnt="3">
        <dgm:presLayoutVars>
          <dgm:bulletEnabled val="1"/>
        </dgm:presLayoutVars>
      </dgm:prSet>
      <dgm:spPr/>
      <dgm:t>
        <a:bodyPr/>
        <a:lstStyle/>
        <a:p>
          <a:endParaRPr lang="lv-LV"/>
        </a:p>
      </dgm:t>
    </dgm:pt>
    <dgm:pt modelId="{73C9647F-9E93-4B41-B7BE-E81966408F2D}" type="pres">
      <dgm:prSet presAssocID="{3D67D9BB-5050-40E9-AF21-15681F06A9EB}" presName="sibTrans" presStyleCnt="0"/>
      <dgm:spPr/>
    </dgm:pt>
    <dgm:pt modelId="{19DB7EA7-FA77-4175-AA55-17F0510A3A5A}" type="pres">
      <dgm:prSet presAssocID="{21E426BA-9657-4847-A14F-86D35912EFC2}" presName="textNode" presStyleLbl="node1" presStyleIdx="2" presStyleCnt="3">
        <dgm:presLayoutVars>
          <dgm:bulletEnabled val="1"/>
        </dgm:presLayoutVars>
      </dgm:prSet>
      <dgm:spPr/>
      <dgm:t>
        <a:bodyPr/>
        <a:lstStyle/>
        <a:p>
          <a:endParaRPr lang="lv-LV"/>
        </a:p>
      </dgm:t>
    </dgm:pt>
  </dgm:ptLst>
  <dgm:cxnLst>
    <dgm:cxn modelId="{B279C4C3-1305-4584-9E17-F3A85C65C747}" type="presOf" srcId="{24FF4434-3FE5-404D-B6B9-5B8078257F51}" destId="{55F5791B-E2BC-4C8C-875D-6CD88E74B4D2}" srcOrd="0" destOrd="0" presId="urn:microsoft.com/office/officeart/2005/8/layout/hProcess9"/>
    <dgm:cxn modelId="{04EA489F-89F4-4C56-AEA2-3B78444C41B9}" type="presOf" srcId="{3D7615F1-318D-4C3F-8B68-E4BA41ABC7B5}" destId="{3AF2ED33-EDBF-4426-AD86-8218EA7613A3}" srcOrd="0" destOrd="0" presId="urn:microsoft.com/office/officeart/2005/8/layout/hProcess9"/>
    <dgm:cxn modelId="{8611723F-7D76-4284-A7D9-60AAA378C2B0}" srcId="{24FF4434-3FE5-404D-B6B9-5B8078257F51}" destId="{3D7615F1-318D-4C3F-8B68-E4BA41ABC7B5}" srcOrd="1" destOrd="0" parTransId="{374A72E3-647B-4CAB-AE09-F1769582D3BE}" sibTransId="{3D67D9BB-5050-40E9-AF21-15681F06A9EB}"/>
    <dgm:cxn modelId="{893D0132-C67F-4635-B983-8426F42DD33E}" type="presOf" srcId="{27ED2DB6-2255-4935-8DDA-9323FB089328}" destId="{2C056252-6780-42CA-BDE3-A351965B782F}" srcOrd="0" destOrd="0" presId="urn:microsoft.com/office/officeart/2005/8/layout/hProcess9"/>
    <dgm:cxn modelId="{40789BFF-B8A7-46E3-8AF7-BE0A839F9D21}" srcId="{24FF4434-3FE5-404D-B6B9-5B8078257F51}" destId="{21E426BA-9657-4847-A14F-86D35912EFC2}" srcOrd="2" destOrd="0" parTransId="{19A78A81-4F9D-4814-9FB1-9C098D0A0C9C}" sibTransId="{D67693E4-0940-41C8-846A-DAE855EE6BA1}"/>
    <dgm:cxn modelId="{A82F2A89-BA57-4CD0-8C70-A2A841367454}" type="presOf" srcId="{21E426BA-9657-4847-A14F-86D35912EFC2}" destId="{19DB7EA7-FA77-4175-AA55-17F0510A3A5A}" srcOrd="0" destOrd="0" presId="urn:microsoft.com/office/officeart/2005/8/layout/hProcess9"/>
    <dgm:cxn modelId="{FC9DE07E-FB64-4A21-A8CB-FD22EED28896}" srcId="{24FF4434-3FE5-404D-B6B9-5B8078257F51}" destId="{27ED2DB6-2255-4935-8DDA-9323FB089328}" srcOrd="0" destOrd="0" parTransId="{9030590D-DCC7-430F-AA58-59298CCAF3E8}" sibTransId="{FBC4A4C1-DA55-421D-BCF9-EEA21EABD1F2}"/>
    <dgm:cxn modelId="{3028D725-12F9-416B-A388-FE688BCE16E3}" type="presParOf" srcId="{55F5791B-E2BC-4C8C-875D-6CD88E74B4D2}" destId="{4B26518C-36FF-4044-835B-5D19D3DE4BD6}" srcOrd="0" destOrd="0" presId="urn:microsoft.com/office/officeart/2005/8/layout/hProcess9"/>
    <dgm:cxn modelId="{9F527021-A1E7-418F-9AC8-E8EB86784D9B}" type="presParOf" srcId="{55F5791B-E2BC-4C8C-875D-6CD88E74B4D2}" destId="{5A550947-9171-4938-A55F-CA1231D16E08}" srcOrd="1" destOrd="0" presId="urn:microsoft.com/office/officeart/2005/8/layout/hProcess9"/>
    <dgm:cxn modelId="{736D1F90-8B19-494E-85E9-B25B9DBAD409}" type="presParOf" srcId="{5A550947-9171-4938-A55F-CA1231D16E08}" destId="{2C056252-6780-42CA-BDE3-A351965B782F}" srcOrd="0" destOrd="0" presId="urn:microsoft.com/office/officeart/2005/8/layout/hProcess9"/>
    <dgm:cxn modelId="{311FF134-8C49-4A77-9367-847FD4DCD380}" type="presParOf" srcId="{5A550947-9171-4938-A55F-CA1231D16E08}" destId="{CB8273FD-915D-4E84-9E4F-09D32E1E1195}" srcOrd="1" destOrd="0" presId="urn:microsoft.com/office/officeart/2005/8/layout/hProcess9"/>
    <dgm:cxn modelId="{E51DE126-348A-4D1A-8F5F-E060EC405A10}" type="presParOf" srcId="{5A550947-9171-4938-A55F-CA1231D16E08}" destId="{3AF2ED33-EDBF-4426-AD86-8218EA7613A3}" srcOrd="2" destOrd="0" presId="urn:microsoft.com/office/officeart/2005/8/layout/hProcess9"/>
    <dgm:cxn modelId="{65EB84FF-12A0-47A7-AD8E-4E81EF6AB9E2}" type="presParOf" srcId="{5A550947-9171-4938-A55F-CA1231D16E08}" destId="{73C9647F-9E93-4B41-B7BE-E81966408F2D}" srcOrd="3" destOrd="0" presId="urn:microsoft.com/office/officeart/2005/8/layout/hProcess9"/>
    <dgm:cxn modelId="{039F4DC5-E83D-419D-AEFD-AEF148BA0335}" type="presParOf" srcId="{5A550947-9171-4938-A55F-CA1231D16E08}" destId="{19DB7EA7-FA77-4175-AA55-17F0510A3A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66C23-0516-4A35-90E8-2F74F3818653}" type="doc">
      <dgm:prSet loTypeId="urn:microsoft.com/office/officeart/2005/8/layout/hProcess6" loCatId="process" qsTypeId="urn:microsoft.com/office/officeart/2005/8/quickstyle/3d2" qsCatId="3D" csTypeId="urn:microsoft.com/office/officeart/2005/8/colors/accent1_2" csCatId="accent1" phldr="1"/>
      <dgm:spPr/>
      <dgm:t>
        <a:bodyPr/>
        <a:lstStyle/>
        <a:p>
          <a:endParaRPr lang="lv-LV"/>
        </a:p>
      </dgm:t>
    </dgm:pt>
    <dgm:pt modelId="{0F5D2393-8A54-48F0-BA94-739BA96555A7}">
      <dgm:prSet phldrT="[Text]"/>
      <dgm:spPr>
        <a:solidFill>
          <a:srgbClr val="66FF33"/>
        </a:solidFill>
      </dgm:spPr>
      <dgm:t>
        <a:bodyPr/>
        <a:lstStyle/>
        <a:p>
          <a:r>
            <a:rPr lang="lv-LV" b="1" dirty="0" smtClean="0">
              <a:solidFill>
                <a:schemeClr val="tx1"/>
              </a:solidFill>
              <a:latin typeface="Verdana" pitchFamily="34" charset="0"/>
              <a:ea typeface="Verdana" pitchFamily="34" charset="0"/>
              <a:cs typeface="Verdana" pitchFamily="34" charset="0"/>
            </a:rPr>
            <a:t>15%</a:t>
          </a:r>
          <a:endParaRPr lang="lv-LV" b="1" dirty="0">
            <a:solidFill>
              <a:schemeClr val="tx1"/>
            </a:solidFill>
            <a:latin typeface="Verdana" pitchFamily="34" charset="0"/>
            <a:ea typeface="Verdana" pitchFamily="34" charset="0"/>
            <a:cs typeface="Verdana" pitchFamily="34" charset="0"/>
          </a:endParaRPr>
        </a:p>
      </dgm:t>
    </dgm:pt>
    <dgm:pt modelId="{84168AC4-579F-4D06-8FA6-8978A42B2CB3}" type="parTrans" cxnId="{F43B399F-D07F-4C74-AF04-A21FDCAF68BC}">
      <dgm:prSet/>
      <dgm:spPr/>
      <dgm:t>
        <a:bodyPr/>
        <a:lstStyle/>
        <a:p>
          <a:endParaRPr lang="lv-LV">
            <a:latin typeface="Verdana" pitchFamily="34" charset="0"/>
            <a:ea typeface="Verdana" pitchFamily="34" charset="0"/>
            <a:cs typeface="Verdana" pitchFamily="34" charset="0"/>
          </a:endParaRPr>
        </a:p>
      </dgm:t>
    </dgm:pt>
    <dgm:pt modelId="{507488F3-55A2-4AFF-A767-A748EAB7F41F}" type="sibTrans" cxnId="{F43B399F-D07F-4C74-AF04-A21FDCAF68BC}">
      <dgm:prSet/>
      <dgm:spPr/>
      <dgm:t>
        <a:bodyPr/>
        <a:lstStyle/>
        <a:p>
          <a:endParaRPr lang="lv-LV">
            <a:latin typeface="Verdana" pitchFamily="34" charset="0"/>
            <a:ea typeface="Verdana" pitchFamily="34" charset="0"/>
            <a:cs typeface="Verdana" pitchFamily="34" charset="0"/>
          </a:endParaRPr>
        </a:p>
      </dgm:t>
    </dgm:pt>
    <dgm:pt modelId="{84A94F9F-B701-4FE3-A832-EA9606F5EF10}">
      <dgm:prSet phldrT="[Text]"/>
      <dgm:spPr>
        <a:solidFill>
          <a:srgbClr val="66FF33">
            <a:alpha val="89804"/>
          </a:srgbClr>
        </a:solidFill>
      </dgm:spPr>
      <dgm:t>
        <a:bodyPr/>
        <a:lstStyle/>
        <a:p>
          <a:r>
            <a:rPr lang="lv-LV" dirty="0" smtClean="0">
              <a:latin typeface="Verdana" pitchFamily="34" charset="0"/>
              <a:ea typeface="Verdana" pitchFamily="34" charset="0"/>
              <a:cs typeface="Verdana" pitchFamily="34" charset="0"/>
            </a:rPr>
            <a:t>2015.g</a:t>
          </a:r>
          <a:endParaRPr lang="lv-LV" dirty="0">
            <a:latin typeface="Verdana" pitchFamily="34" charset="0"/>
            <a:ea typeface="Verdana" pitchFamily="34" charset="0"/>
            <a:cs typeface="Verdana" pitchFamily="34" charset="0"/>
          </a:endParaRPr>
        </a:p>
      </dgm:t>
    </dgm:pt>
    <dgm:pt modelId="{A8E924B6-C7C1-4DD5-9E63-C259F4FADEC8}" type="parTrans" cxnId="{24465AEA-9CEF-4DFA-AFA3-D20EC8D87647}">
      <dgm:prSet/>
      <dgm:spPr/>
      <dgm:t>
        <a:bodyPr/>
        <a:lstStyle/>
        <a:p>
          <a:endParaRPr lang="lv-LV">
            <a:latin typeface="Verdana" pitchFamily="34" charset="0"/>
            <a:ea typeface="Verdana" pitchFamily="34" charset="0"/>
            <a:cs typeface="Verdana" pitchFamily="34" charset="0"/>
          </a:endParaRPr>
        </a:p>
      </dgm:t>
    </dgm:pt>
    <dgm:pt modelId="{D3A5E389-EBD6-4B0A-8FA4-987591E67EED}" type="sibTrans" cxnId="{24465AEA-9CEF-4DFA-AFA3-D20EC8D87647}">
      <dgm:prSet/>
      <dgm:spPr/>
      <dgm:t>
        <a:bodyPr/>
        <a:lstStyle/>
        <a:p>
          <a:endParaRPr lang="lv-LV">
            <a:latin typeface="Verdana" pitchFamily="34" charset="0"/>
            <a:ea typeface="Verdana" pitchFamily="34" charset="0"/>
            <a:cs typeface="Verdana" pitchFamily="34" charset="0"/>
          </a:endParaRPr>
        </a:p>
      </dgm:t>
    </dgm:pt>
    <dgm:pt modelId="{743F3ED1-48AC-42D5-8451-DDE6CD25CAA8}">
      <dgm:prSet phldrT="[Text]"/>
      <dgm:spPr>
        <a:solidFill>
          <a:srgbClr val="33CC33"/>
        </a:solidFill>
      </dgm:spPr>
      <dgm:t>
        <a:bodyPr/>
        <a:lstStyle/>
        <a:p>
          <a:r>
            <a:rPr lang="lv-LV" b="1" dirty="0" smtClean="0">
              <a:solidFill>
                <a:schemeClr val="tx1"/>
              </a:solidFill>
              <a:latin typeface="Verdana" pitchFamily="34" charset="0"/>
              <a:ea typeface="Verdana" pitchFamily="34" charset="0"/>
              <a:cs typeface="Verdana" pitchFamily="34" charset="0"/>
            </a:rPr>
            <a:t>20%</a:t>
          </a:r>
          <a:endParaRPr lang="lv-LV" b="1" dirty="0">
            <a:solidFill>
              <a:schemeClr val="tx1"/>
            </a:solidFill>
            <a:latin typeface="Verdana" pitchFamily="34" charset="0"/>
            <a:ea typeface="Verdana" pitchFamily="34" charset="0"/>
            <a:cs typeface="Verdana" pitchFamily="34" charset="0"/>
          </a:endParaRPr>
        </a:p>
      </dgm:t>
    </dgm:pt>
    <dgm:pt modelId="{B09F8D76-F7B3-4B0C-A123-051A9B0CFDE9}" type="parTrans" cxnId="{8678A88F-AE78-41BA-A2A0-76D58D9DFDB2}">
      <dgm:prSet/>
      <dgm:spPr/>
      <dgm:t>
        <a:bodyPr/>
        <a:lstStyle/>
        <a:p>
          <a:endParaRPr lang="lv-LV">
            <a:latin typeface="Verdana" pitchFamily="34" charset="0"/>
            <a:ea typeface="Verdana" pitchFamily="34" charset="0"/>
            <a:cs typeface="Verdana" pitchFamily="34" charset="0"/>
          </a:endParaRPr>
        </a:p>
      </dgm:t>
    </dgm:pt>
    <dgm:pt modelId="{95816BE8-F646-4881-A143-370F6454CEDC}" type="sibTrans" cxnId="{8678A88F-AE78-41BA-A2A0-76D58D9DFDB2}">
      <dgm:prSet/>
      <dgm:spPr/>
      <dgm:t>
        <a:bodyPr/>
        <a:lstStyle/>
        <a:p>
          <a:endParaRPr lang="lv-LV">
            <a:latin typeface="Verdana" pitchFamily="34" charset="0"/>
            <a:ea typeface="Verdana" pitchFamily="34" charset="0"/>
            <a:cs typeface="Verdana" pitchFamily="34" charset="0"/>
          </a:endParaRPr>
        </a:p>
      </dgm:t>
    </dgm:pt>
    <dgm:pt modelId="{016D8FAA-8F0E-44F8-B6DF-92202B47817B}">
      <dgm:prSet phldrT="[Text]"/>
      <dgm:spPr>
        <a:solidFill>
          <a:srgbClr val="33CC33">
            <a:alpha val="89804"/>
          </a:srgbClr>
        </a:solidFill>
      </dgm:spPr>
      <dgm:t>
        <a:bodyPr/>
        <a:lstStyle/>
        <a:p>
          <a:r>
            <a:rPr lang="lv-LV" dirty="0" smtClean="0">
              <a:latin typeface="Verdana" pitchFamily="34" charset="0"/>
              <a:ea typeface="Verdana" pitchFamily="34" charset="0"/>
              <a:cs typeface="Verdana" pitchFamily="34" charset="0"/>
            </a:rPr>
            <a:t>2016.g.</a:t>
          </a:r>
          <a:endParaRPr lang="lv-LV" dirty="0">
            <a:latin typeface="Verdana" pitchFamily="34" charset="0"/>
            <a:ea typeface="Verdana" pitchFamily="34" charset="0"/>
            <a:cs typeface="Verdana" pitchFamily="34" charset="0"/>
          </a:endParaRPr>
        </a:p>
      </dgm:t>
    </dgm:pt>
    <dgm:pt modelId="{DD1ED347-D463-4DE1-9F70-B18ACF5FD8FD}" type="parTrans" cxnId="{3EBAB87E-0312-45B7-A669-2F4AE7B8F9B1}">
      <dgm:prSet/>
      <dgm:spPr/>
      <dgm:t>
        <a:bodyPr/>
        <a:lstStyle/>
        <a:p>
          <a:endParaRPr lang="lv-LV">
            <a:latin typeface="Verdana" pitchFamily="34" charset="0"/>
            <a:ea typeface="Verdana" pitchFamily="34" charset="0"/>
            <a:cs typeface="Verdana" pitchFamily="34" charset="0"/>
          </a:endParaRPr>
        </a:p>
      </dgm:t>
    </dgm:pt>
    <dgm:pt modelId="{39016E1E-95E7-4CFE-996E-40CB33219325}" type="sibTrans" cxnId="{3EBAB87E-0312-45B7-A669-2F4AE7B8F9B1}">
      <dgm:prSet/>
      <dgm:spPr/>
      <dgm:t>
        <a:bodyPr/>
        <a:lstStyle/>
        <a:p>
          <a:endParaRPr lang="lv-LV">
            <a:latin typeface="Verdana" pitchFamily="34" charset="0"/>
            <a:ea typeface="Verdana" pitchFamily="34" charset="0"/>
            <a:cs typeface="Verdana" pitchFamily="34" charset="0"/>
          </a:endParaRPr>
        </a:p>
      </dgm:t>
    </dgm:pt>
    <dgm:pt modelId="{490BB9C1-68D0-4717-B9B4-2B02A38B4C43}">
      <dgm:prSet phldrT="[Text]"/>
      <dgm:spPr>
        <a:solidFill>
          <a:srgbClr val="008000"/>
        </a:solidFill>
      </dgm:spPr>
      <dgm:t>
        <a:bodyPr/>
        <a:lstStyle/>
        <a:p>
          <a:r>
            <a:rPr lang="lv-LV" b="1" dirty="0" smtClean="0">
              <a:solidFill>
                <a:schemeClr val="tx1"/>
              </a:solidFill>
              <a:latin typeface="Verdana" pitchFamily="34" charset="0"/>
              <a:ea typeface="Verdana" pitchFamily="34" charset="0"/>
              <a:cs typeface="Verdana" pitchFamily="34" charset="0"/>
            </a:rPr>
            <a:t>30%</a:t>
          </a:r>
          <a:endParaRPr lang="lv-LV" b="1" dirty="0">
            <a:solidFill>
              <a:schemeClr val="tx1"/>
            </a:solidFill>
            <a:latin typeface="Verdana" pitchFamily="34" charset="0"/>
            <a:ea typeface="Verdana" pitchFamily="34" charset="0"/>
            <a:cs typeface="Verdana" pitchFamily="34" charset="0"/>
          </a:endParaRPr>
        </a:p>
      </dgm:t>
    </dgm:pt>
    <dgm:pt modelId="{7A4CEE2C-08B0-48B9-9CB2-A38902044298}" type="parTrans" cxnId="{D42D0393-1916-4F87-B158-ECCE6A38D7BC}">
      <dgm:prSet/>
      <dgm:spPr/>
      <dgm:t>
        <a:bodyPr/>
        <a:lstStyle/>
        <a:p>
          <a:endParaRPr lang="lv-LV">
            <a:latin typeface="Verdana" pitchFamily="34" charset="0"/>
            <a:ea typeface="Verdana" pitchFamily="34" charset="0"/>
            <a:cs typeface="Verdana" pitchFamily="34" charset="0"/>
          </a:endParaRPr>
        </a:p>
      </dgm:t>
    </dgm:pt>
    <dgm:pt modelId="{079B317D-D496-4231-B207-1AAB68A3E569}" type="sibTrans" cxnId="{D42D0393-1916-4F87-B158-ECCE6A38D7BC}">
      <dgm:prSet/>
      <dgm:spPr/>
      <dgm:t>
        <a:bodyPr/>
        <a:lstStyle/>
        <a:p>
          <a:endParaRPr lang="lv-LV">
            <a:latin typeface="Verdana" pitchFamily="34" charset="0"/>
            <a:ea typeface="Verdana" pitchFamily="34" charset="0"/>
            <a:cs typeface="Verdana" pitchFamily="34" charset="0"/>
          </a:endParaRPr>
        </a:p>
      </dgm:t>
    </dgm:pt>
    <dgm:pt modelId="{E11533B9-53CB-45EF-AF29-A9D68EC3EE92}">
      <dgm:prSet phldrT="[Text]"/>
      <dgm:spPr>
        <a:solidFill>
          <a:srgbClr val="008000"/>
        </a:solidFill>
      </dgm:spPr>
      <dgm:t>
        <a:bodyPr/>
        <a:lstStyle/>
        <a:p>
          <a:r>
            <a:rPr lang="lv-LV" dirty="0" smtClean="0">
              <a:latin typeface="Verdana" pitchFamily="34" charset="0"/>
              <a:ea typeface="Verdana" pitchFamily="34" charset="0"/>
              <a:cs typeface="Verdana" pitchFamily="34" charset="0"/>
            </a:rPr>
            <a:t>2017.g.</a:t>
          </a:r>
          <a:endParaRPr lang="lv-LV" dirty="0">
            <a:latin typeface="Verdana" pitchFamily="34" charset="0"/>
            <a:ea typeface="Verdana" pitchFamily="34" charset="0"/>
            <a:cs typeface="Verdana" pitchFamily="34" charset="0"/>
          </a:endParaRPr>
        </a:p>
      </dgm:t>
    </dgm:pt>
    <dgm:pt modelId="{E109D987-AE1C-4731-892E-DB7619A17795}" type="parTrans" cxnId="{2C33A871-8249-45E6-AE8B-8271372AB80B}">
      <dgm:prSet/>
      <dgm:spPr/>
      <dgm:t>
        <a:bodyPr/>
        <a:lstStyle/>
        <a:p>
          <a:endParaRPr lang="lv-LV">
            <a:latin typeface="Verdana" pitchFamily="34" charset="0"/>
            <a:ea typeface="Verdana" pitchFamily="34" charset="0"/>
            <a:cs typeface="Verdana" pitchFamily="34" charset="0"/>
          </a:endParaRPr>
        </a:p>
      </dgm:t>
    </dgm:pt>
    <dgm:pt modelId="{4A30F77D-FAC5-4DA3-A574-29BEE5B5F141}" type="sibTrans" cxnId="{2C33A871-8249-45E6-AE8B-8271372AB80B}">
      <dgm:prSet/>
      <dgm:spPr/>
      <dgm:t>
        <a:bodyPr/>
        <a:lstStyle/>
        <a:p>
          <a:endParaRPr lang="lv-LV">
            <a:latin typeface="Verdana" pitchFamily="34" charset="0"/>
            <a:ea typeface="Verdana" pitchFamily="34" charset="0"/>
            <a:cs typeface="Verdana" pitchFamily="34" charset="0"/>
          </a:endParaRPr>
        </a:p>
      </dgm:t>
    </dgm:pt>
    <dgm:pt modelId="{048F513F-1BEB-4AF6-911A-732ABE3EB7C3}" type="pres">
      <dgm:prSet presAssocID="{99766C23-0516-4A35-90E8-2F74F3818653}" presName="theList" presStyleCnt="0">
        <dgm:presLayoutVars>
          <dgm:dir/>
          <dgm:animLvl val="lvl"/>
          <dgm:resizeHandles val="exact"/>
        </dgm:presLayoutVars>
      </dgm:prSet>
      <dgm:spPr/>
      <dgm:t>
        <a:bodyPr/>
        <a:lstStyle/>
        <a:p>
          <a:endParaRPr lang="lv-LV"/>
        </a:p>
      </dgm:t>
    </dgm:pt>
    <dgm:pt modelId="{AA9D9D47-11F4-4EE5-B160-C32DAEF65B91}" type="pres">
      <dgm:prSet presAssocID="{0F5D2393-8A54-48F0-BA94-739BA96555A7}" presName="compNode" presStyleCnt="0"/>
      <dgm:spPr/>
    </dgm:pt>
    <dgm:pt modelId="{F29C7537-5D42-4E0D-B600-97C76E7DF715}" type="pres">
      <dgm:prSet presAssocID="{0F5D2393-8A54-48F0-BA94-739BA96555A7}" presName="noGeometry" presStyleCnt="0"/>
      <dgm:spPr/>
    </dgm:pt>
    <dgm:pt modelId="{7FA72D58-F1E3-4363-8325-7529ED919CE6}" type="pres">
      <dgm:prSet presAssocID="{0F5D2393-8A54-48F0-BA94-739BA96555A7}" presName="childTextVisible" presStyleLbl="bgAccFollowNode1" presStyleIdx="0" presStyleCnt="3">
        <dgm:presLayoutVars>
          <dgm:bulletEnabled val="1"/>
        </dgm:presLayoutVars>
      </dgm:prSet>
      <dgm:spPr/>
      <dgm:t>
        <a:bodyPr/>
        <a:lstStyle/>
        <a:p>
          <a:endParaRPr lang="lv-LV"/>
        </a:p>
      </dgm:t>
    </dgm:pt>
    <dgm:pt modelId="{56ACF6CA-2BA5-4632-B1A7-63B632FBA603}" type="pres">
      <dgm:prSet presAssocID="{0F5D2393-8A54-48F0-BA94-739BA96555A7}" presName="childTextHidden" presStyleLbl="bgAccFollowNode1" presStyleIdx="0" presStyleCnt="3"/>
      <dgm:spPr/>
      <dgm:t>
        <a:bodyPr/>
        <a:lstStyle/>
        <a:p>
          <a:endParaRPr lang="lv-LV"/>
        </a:p>
      </dgm:t>
    </dgm:pt>
    <dgm:pt modelId="{069AC30F-691D-4343-A6B6-E7B88209AFC3}" type="pres">
      <dgm:prSet presAssocID="{0F5D2393-8A54-48F0-BA94-739BA96555A7}" presName="parentText" presStyleLbl="node1" presStyleIdx="0" presStyleCnt="3">
        <dgm:presLayoutVars>
          <dgm:chMax val="1"/>
          <dgm:bulletEnabled val="1"/>
        </dgm:presLayoutVars>
      </dgm:prSet>
      <dgm:spPr/>
      <dgm:t>
        <a:bodyPr/>
        <a:lstStyle/>
        <a:p>
          <a:endParaRPr lang="lv-LV"/>
        </a:p>
      </dgm:t>
    </dgm:pt>
    <dgm:pt modelId="{E90D56D0-D2C3-41D5-A38B-72FDD0E2E0E1}" type="pres">
      <dgm:prSet presAssocID="{0F5D2393-8A54-48F0-BA94-739BA96555A7}" presName="aSpace" presStyleCnt="0"/>
      <dgm:spPr/>
    </dgm:pt>
    <dgm:pt modelId="{4B7534E1-0565-4B79-BAA6-1424FA012EE1}" type="pres">
      <dgm:prSet presAssocID="{743F3ED1-48AC-42D5-8451-DDE6CD25CAA8}" presName="compNode" presStyleCnt="0"/>
      <dgm:spPr/>
    </dgm:pt>
    <dgm:pt modelId="{4821A4FF-C852-4EE6-8932-64650E3A2939}" type="pres">
      <dgm:prSet presAssocID="{743F3ED1-48AC-42D5-8451-DDE6CD25CAA8}" presName="noGeometry" presStyleCnt="0"/>
      <dgm:spPr/>
    </dgm:pt>
    <dgm:pt modelId="{885E735F-966A-4B3B-AE8F-1CAD0C8E3974}" type="pres">
      <dgm:prSet presAssocID="{743F3ED1-48AC-42D5-8451-DDE6CD25CAA8}" presName="childTextVisible" presStyleLbl="bgAccFollowNode1" presStyleIdx="1" presStyleCnt="3">
        <dgm:presLayoutVars>
          <dgm:bulletEnabled val="1"/>
        </dgm:presLayoutVars>
      </dgm:prSet>
      <dgm:spPr/>
      <dgm:t>
        <a:bodyPr/>
        <a:lstStyle/>
        <a:p>
          <a:endParaRPr lang="lv-LV"/>
        </a:p>
      </dgm:t>
    </dgm:pt>
    <dgm:pt modelId="{968928BF-1CF8-453C-A61B-97FF6EB387B5}" type="pres">
      <dgm:prSet presAssocID="{743F3ED1-48AC-42D5-8451-DDE6CD25CAA8}" presName="childTextHidden" presStyleLbl="bgAccFollowNode1" presStyleIdx="1" presStyleCnt="3"/>
      <dgm:spPr/>
      <dgm:t>
        <a:bodyPr/>
        <a:lstStyle/>
        <a:p>
          <a:endParaRPr lang="lv-LV"/>
        </a:p>
      </dgm:t>
    </dgm:pt>
    <dgm:pt modelId="{9F064E73-E1BC-4FE6-8643-08797796A5E5}" type="pres">
      <dgm:prSet presAssocID="{743F3ED1-48AC-42D5-8451-DDE6CD25CAA8}" presName="parentText" presStyleLbl="node1" presStyleIdx="1" presStyleCnt="3">
        <dgm:presLayoutVars>
          <dgm:chMax val="1"/>
          <dgm:bulletEnabled val="1"/>
        </dgm:presLayoutVars>
      </dgm:prSet>
      <dgm:spPr/>
      <dgm:t>
        <a:bodyPr/>
        <a:lstStyle/>
        <a:p>
          <a:endParaRPr lang="lv-LV"/>
        </a:p>
      </dgm:t>
    </dgm:pt>
    <dgm:pt modelId="{822FB4E0-C0A2-4240-9000-5CB0C166384D}" type="pres">
      <dgm:prSet presAssocID="{743F3ED1-48AC-42D5-8451-DDE6CD25CAA8}" presName="aSpace" presStyleCnt="0"/>
      <dgm:spPr/>
    </dgm:pt>
    <dgm:pt modelId="{C1CE467D-AF7E-4F2D-9B8A-20D665A001BE}" type="pres">
      <dgm:prSet presAssocID="{490BB9C1-68D0-4717-B9B4-2B02A38B4C43}" presName="compNode" presStyleCnt="0"/>
      <dgm:spPr/>
    </dgm:pt>
    <dgm:pt modelId="{C030CCE8-56F9-4C43-80C1-AD542AF399FD}" type="pres">
      <dgm:prSet presAssocID="{490BB9C1-68D0-4717-B9B4-2B02A38B4C43}" presName="noGeometry" presStyleCnt="0"/>
      <dgm:spPr/>
    </dgm:pt>
    <dgm:pt modelId="{872F229C-156E-4145-99E6-7E154131DA6D}" type="pres">
      <dgm:prSet presAssocID="{490BB9C1-68D0-4717-B9B4-2B02A38B4C43}" presName="childTextVisible" presStyleLbl="bgAccFollowNode1" presStyleIdx="2" presStyleCnt="3">
        <dgm:presLayoutVars>
          <dgm:bulletEnabled val="1"/>
        </dgm:presLayoutVars>
      </dgm:prSet>
      <dgm:spPr/>
      <dgm:t>
        <a:bodyPr/>
        <a:lstStyle/>
        <a:p>
          <a:endParaRPr lang="lv-LV"/>
        </a:p>
      </dgm:t>
    </dgm:pt>
    <dgm:pt modelId="{D5967622-E7B5-4A2C-8718-2341F1E30431}" type="pres">
      <dgm:prSet presAssocID="{490BB9C1-68D0-4717-B9B4-2B02A38B4C43}" presName="childTextHidden" presStyleLbl="bgAccFollowNode1" presStyleIdx="2" presStyleCnt="3"/>
      <dgm:spPr/>
      <dgm:t>
        <a:bodyPr/>
        <a:lstStyle/>
        <a:p>
          <a:endParaRPr lang="lv-LV"/>
        </a:p>
      </dgm:t>
    </dgm:pt>
    <dgm:pt modelId="{BE949746-9B2C-4C4B-B017-4253485718E2}" type="pres">
      <dgm:prSet presAssocID="{490BB9C1-68D0-4717-B9B4-2B02A38B4C43}" presName="parentText" presStyleLbl="node1" presStyleIdx="2" presStyleCnt="3">
        <dgm:presLayoutVars>
          <dgm:chMax val="1"/>
          <dgm:bulletEnabled val="1"/>
        </dgm:presLayoutVars>
      </dgm:prSet>
      <dgm:spPr/>
      <dgm:t>
        <a:bodyPr/>
        <a:lstStyle/>
        <a:p>
          <a:endParaRPr lang="lv-LV"/>
        </a:p>
      </dgm:t>
    </dgm:pt>
  </dgm:ptLst>
  <dgm:cxnLst>
    <dgm:cxn modelId="{D42D0393-1916-4F87-B158-ECCE6A38D7BC}" srcId="{99766C23-0516-4A35-90E8-2F74F3818653}" destId="{490BB9C1-68D0-4717-B9B4-2B02A38B4C43}" srcOrd="2" destOrd="0" parTransId="{7A4CEE2C-08B0-48B9-9CB2-A38902044298}" sibTransId="{079B317D-D496-4231-B207-1AAB68A3E569}"/>
    <dgm:cxn modelId="{3F46783F-C182-4C63-ACBB-69D9A03045C3}" type="presOf" srcId="{84A94F9F-B701-4FE3-A832-EA9606F5EF10}" destId="{56ACF6CA-2BA5-4632-B1A7-63B632FBA603}" srcOrd="1" destOrd="0" presId="urn:microsoft.com/office/officeart/2005/8/layout/hProcess6"/>
    <dgm:cxn modelId="{2C33A871-8249-45E6-AE8B-8271372AB80B}" srcId="{490BB9C1-68D0-4717-B9B4-2B02A38B4C43}" destId="{E11533B9-53CB-45EF-AF29-A9D68EC3EE92}" srcOrd="0" destOrd="0" parTransId="{E109D987-AE1C-4731-892E-DB7619A17795}" sibTransId="{4A30F77D-FAC5-4DA3-A574-29BEE5B5F141}"/>
    <dgm:cxn modelId="{F43B399F-D07F-4C74-AF04-A21FDCAF68BC}" srcId="{99766C23-0516-4A35-90E8-2F74F3818653}" destId="{0F5D2393-8A54-48F0-BA94-739BA96555A7}" srcOrd="0" destOrd="0" parTransId="{84168AC4-579F-4D06-8FA6-8978A42B2CB3}" sibTransId="{507488F3-55A2-4AFF-A767-A748EAB7F41F}"/>
    <dgm:cxn modelId="{0241A05D-5AEF-46DA-B4B4-99F193ADC0C9}" type="presOf" srcId="{E11533B9-53CB-45EF-AF29-A9D68EC3EE92}" destId="{872F229C-156E-4145-99E6-7E154131DA6D}" srcOrd="0" destOrd="0" presId="urn:microsoft.com/office/officeart/2005/8/layout/hProcess6"/>
    <dgm:cxn modelId="{8678A88F-AE78-41BA-A2A0-76D58D9DFDB2}" srcId="{99766C23-0516-4A35-90E8-2F74F3818653}" destId="{743F3ED1-48AC-42D5-8451-DDE6CD25CAA8}" srcOrd="1" destOrd="0" parTransId="{B09F8D76-F7B3-4B0C-A123-051A9B0CFDE9}" sibTransId="{95816BE8-F646-4881-A143-370F6454CEDC}"/>
    <dgm:cxn modelId="{2861D838-EA7F-471E-B03B-27FD77650CC2}" type="presOf" srcId="{E11533B9-53CB-45EF-AF29-A9D68EC3EE92}" destId="{D5967622-E7B5-4A2C-8718-2341F1E30431}" srcOrd="1" destOrd="0" presId="urn:microsoft.com/office/officeart/2005/8/layout/hProcess6"/>
    <dgm:cxn modelId="{CF4F8026-85FE-4632-9EE0-31C87A1C7B85}" type="presOf" srcId="{99766C23-0516-4A35-90E8-2F74F3818653}" destId="{048F513F-1BEB-4AF6-911A-732ABE3EB7C3}" srcOrd="0" destOrd="0" presId="urn:microsoft.com/office/officeart/2005/8/layout/hProcess6"/>
    <dgm:cxn modelId="{24FED483-5052-4748-B045-92362452C826}" type="presOf" srcId="{490BB9C1-68D0-4717-B9B4-2B02A38B4C43}" destId="{BE949746-9B2C-4C4B-B017-4253485718E2}" srcOrd="0" destOrd="0" presId="urn:microsoft.com/office/officeart/2005/8/layout/hProcess6"/>
    <dgm:cxn modelId="{4903FD9D-393F-4467-B4DC-2EF5D2863840}" type="presOf" srcId="{016D8FAA-8F0E-44F8-B6DF-92202B47817B}" destId="{968928BF-1CF8-453C-A61B-97FF6EB387B5}" srcOrd="1" destOrd="0" presId="urn:microsoft.com/office/officeart/2005/8/layout/hProcess6"/>
    <dgm:cxn modelId="{3EBAB87E-0312-45B7-A669-2F4AE7B8F9B1}" srcId="{743F3ED1-48AC-42D5-8451-DDE6CD25CAA8}" destId="{016D8FAA-8F0E-44F8-B6DF-92202B47817B}" srcOrd="0" destOrd="0" parTransId="{DD1ED347-D463-4DE1-9F70-B18ACF5FD8FD}" sibTransId="{39016E1E-95E7-4CFE-996E-40CB33219325}"/>
    <dgm:cxn modelId="{80601F9B-F1BF-4473-AA4B-5A789B9702A4}" type="presOf" srcId="{016D8FAA-8F0E-44F8-B6DF-92202B47817B}" destId="{885E735F-966A-4B3B-AE8F-1CAD0C8E3974}" srcOrd="0" destOrd="0" presId="urn:microsoft.com/office/officeart/2005/8/layout/hProcess6"/>
    <dgm:cxn modelId="{12D5C96A-2D96-49D4-B0D8-85082A8BA39A}" type="presOf" srcId="{0F5D2393-8A54-48F0-BA94-739BA96555A7}" destId="{069AC30F-691D-4343-A6B6-E7B88209AFC3}" srcOrd="0" destOrd="0" presId="urn:microsoft.com/office/officeart/2005/8/layout/hProcess6"/>
    <dgm:cxn modelId="{E1E316F0-770B-4EF5-9B97-CFCB0E294A96}" type="presOf" srcId="{84A94F9F-B701-4FE3-A832-EA9606F5EF10}" destId="{7FA72D58-F1E3-4363-8325-7529ED919CE6}" srcOrd="0" destOrd="0" presId="urn:microsoft.com/office/officeart/2005/8/layout/hProcess6"/>
    <dgm:cxn modelId="{6138F1B8-E9AD-4C5C-93A6-01E76A88A7DE}" type="presOf" srcId="{743F3ED1-48AC-42D5-8451-DDE6CD25CAA8}" destId="{9F064E73-E1BC-4FE6-8643-08797796A5E5}" srcOrd="0" destOrd="0" presId="urn:microsoft.com/office/officeart/2005/8/layout/hProcess6"/>
    <dgm:cxn modelId="{24465AEA-9CEF-4DFA-AFA3-D20EC8D87647}" srcId="{0F5D2393-8A54-48F0-BA94-739BA96555A7}" destId="{84A94F9F-B701-4FE3-A832-EA9606F5EF10}" srcOrd="0" destOrd="0" parTransId="{A8E924B6-C7C1-4DD5-9E63-C259F4FADEC8}" sibTransId="{D3A5E389-EBD6-4B0A-8FA4-987591E67EED}"/>
    <dgm:cxn modelId="{041815F0-0AD8-4BD8-8A1C-B19B26E1667B}" type="presParOf" srcId="{048F513F-1BEB-4AF6-911A-732ABE3EB7C3}" destId="{AA9D9D47-11F4-4EE5-B160-C32DAEF65B91}" srcOrd="0" destOrd="0" presId="urn:microsoft.com/office/officeart/2005/8/layout/hProcess6"/>
    <dgm:cxn modelId="{7BB47A01-7040-42FA-B2CF-801D7A67B25B}" type="presParOf" srcId="{AA9D9D47-11F4-4EE5-B160-C32DAEF65B91}" destId="{F29C7537-5D42-4E0D-B600-97C76E7DF715}" srcOrd="0" destOrd="0" presId="urn:microsoft.com/office/officeart/2005/8/layout/hProcess6"/>
    <dgm:cxn modelId="{5ED7F400-C8A1-4010-B77D-97B88F48A130}" type="presParOf" srcId="{AA9D9D47-11F4-4EE5-B160-C32DAEF65B91}" destId="{7FA72D58-F1E3-4363-8325-7529ED919CE6}" srcOrd="1" destOrd="0" presId="urn:microsoft.com/office/officeart/2005/8/layout/hProcess6"/>
    <dgm:cxn modelId="{906198DD-268A-4807-8E92-8272F62E3C4D}" type="presParOf" srcId="{AA9D9D47-11F4-4EE5-B160-C32DAEF65B91}" destId="{56ACF6CA-2BA5-4632-B1A7-63B632FBA603}" srcOrd="2" destOrd="0" presId="urn:microsoft.com/office/officeart/2005/8/layout/hProcess6"/>
    <dgm:cxn modelId="{106FBF3D-919F-4901-89F5-2FABE6899D23}" type="presParOf" srcId="{AA9D9D47-11F4-4EE5-B160-C32DAEF65B91}" destId="{069AC30F-691D-4343-A6B6-E7B88209AFC3}" srcOrd="3" destOrd="0" presId="urn:microsoft.com/office/officeart/2005/8/layout/hProcess6"/>
    <dgm:cxn modelId="{84233EA4-C0AF-4683-AE9D-2BCFFE73C98C}" type="presParOf" srcId="{048F513F-1BEB-4AF6-911A-732ABE3EB7C3}" destId="{E90D56D0-D2C3-41D5-A38B-72FDD0E2E0E1}" srcOrd="1" destOrd="0" presId="urn:microsoft.com/office/officeart/2005/8/layout/hProcess6"/>
    <dgm:cxn modelId="{1FE62C42-4290-4A70-A9EA-E6A648191B31}" type="presParOf" srcId="{048F513F-1BEB-4AF6-911A-732ABE3EB7C3}" destId="{4B7534E1-0565-4B79-BAA6-1424FA012EE1}" srcOrd="2" destOrd="0" presId="urn:microsoft.com/office/officeart/2005/8/layout/hProcess6"/>
    <dgm:cxn modelId="{A422772F-FA7F-40D6-8EE2-ED483C6495FA}" type="presParOf" srcId="{4B7534E1-0565-4B79-BAA6-1424FA012EE1}" destId="{4821A4FF-C852-4EE6-8932-64650E3A2939}" srcOrd="0" destOrd="0" presId="urn:microsoft.com/office/officeart/2005/8/layout/hProcess6"/>
    <dgm:cxn modelId="{F81302E2-32B1-4797-A8CC-230BC7240761}" type="presParOf" srcId="{4B7534E1-0565-4B79-BAA6-1424FA012EE1}" destId="{885E735F-966A-4B3B-AE8F-1CAD0C8E3974}" srcOrd="1" destOrd="0" presId="urn:microsoft.com/office/officeart/2005/8/layout/hProcess6"/>
    <dgm:cxn modelId="{7AA32BE8-A4D0-440E-A676-4613DFDE3C75}" type="presParOf" srcId="{4B7534E1-0565-4B79-BAA6-1424FA012EE1}" destId="{968928BF-1CF8-453C-A61B-97FF6EB387B5}" srcOrd="2" destOrd="0" presId="urn:microsoft.com/office/officeart/2005/8/layout/hProcess6"/>
    <dgm:cxn modelId="{BD0B6C19-E91F-48CD-9A6E-E8394F6FE0C8}" type="presParOf" srcId="{4B7534E1-0565-4B79-BAA6-1424FA012EE1}" destId="{9F064E73-E1BC-4FE6-8643-08797796A5E5}" srcOrd="3" destOrd="0" presId="urn:microsoft.com/office/officeart/2005/8/layout/hProcess6"/>
    <dgm:cxn modelId="{53A72094-52DE-4596-918D-7AE323579C61}" type="presParOf" srcId="{048F513F-1BEB-4AF6-911A-732ABE3EB7C3}" destId="{822FB4E0-C0A2-4240-9000-5CB0C166384D}" srcOrd="3" destOrd="0" presId="urn:microsoft.com/office/officeart/2005/8/layout/hProcess6"/>
    <dgm:cxn modelId="{4BDE79FC-1551-4D99-A7FB-D27A09088B9A}" type="presParOf" srcId="{048F513F-1BEB-4AF6-911A-732ABE3EB7C3}" destId="{C1CE467D-AF7E-4F2D-9B8A-20D665A001BE}" srcOrd="4" destOrd="0" presId="urn:microsoft.com/office/officeart/2005/8/layout/hProcess6"/>
    <dgm:cxn modelId="{517E70F0-4962-45C1-8E57-238D3F1CF04A}" type="presParOf" srcId="{C1CE467D-AF7E-4F2D-9B8A-20D665A001BE}" destId="{C030CCE8-56F9-4C43-80C1-AD542AF399FD}" srcOrd="0" destOrd="0" presId="urn:microsoft.com/office/officeart/2005/8/layout/hProcess6"/>
    <dgm:cxn modelId="{268378F7-7A2B-46E0-973D-AC1FA8DE3A4F}" type="presParOf" srcId="{C1CE467D-AF7E-4F2D-9B8A-20D665A001BE}" destId="{872F229C-156E-4145-99E6-7E154131DA6D}" srcOrd="1" destOrd="0" presId="urn:microsoft.com/office/officeart/2005/8/layout/hProcess6"/>
    <dgm:cxn modelId="{5CDB5BFF-0F32-4959-BE3A-C7D9125CB4A6}" type="presParOf" srcId="{C1CE467D-AF7E-4F2D-9B8A-20D665A001BE}" destId="{D5967622-E7B5-4A2C-8718-2341F1E30431}" srcOrd="2" destOrd="0" presId="urn:microsoft.com/office/officeart/2005/8/layout/hProcess6"/>
    <dgm:cxn modelId="{5DA0E250-57A4-4224-B6BB-53F2190B4A18}" type="presParOf" srcId="{C1CE467D-AF7E-4F2D-9B8A-20D665A001BE}" destId="{BE949746-9B2C-4C4B-B017-4253485718E2}"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lv-LV"/>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C04A228C-A33B-4382-B846-87A7C77BC280}" type="datetimeFigureOut">
              <a:rPr lang="lv-LV"/>
              <a:pPr>
                <a:defRPr/>
              </a:pPr>
              <a:t>2016.06.09.</a:t>
            </a:fld>
            <a:endParaRPr lang="lv-LV"/>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cs typeface="+mn-cs"/>
              </a:defRPr>
            </a:lvl1pPr>
          </a:lstStyle>
          <a:p>
            <a:pPr>
              <a:defRPr/>
            </a:pPr>
            <a:endParaRPr lang="lv-LV"/>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cs typeface="+mn-cs"/>
              </a:defRPr>
            </a:lvl1pPr>
          </a:lstStyle>
          <a:p>
            <a:pPr>
              <a:defRPr/>
            </a:pPr>
            <a:fld id="{CEAEE918-3AC6-44D2-ADA6-C261EB393DD8}" type="slidenum">
              <a:rPr lang="lv-LV"/>
              <a:pPr>
                <a:defRPr/>
              </a:pPr>
              <a:t>‹#›</a:t>
            </a:fld>
            <a:endParaRPr lang="lv-LV"/>
          </a:p>
        </p:txBody>
      </p:sp>
    </p:spTree>
    <p:extLst>
      <p:ext uri="{BB962C8B-B14F-4D97-AF65-F5344CB8AC3E}">
        <p14:creationId xmlns:p14="http://schemas.microsoft.com/office/powerpoint/2010/main" val="2281273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lv-LV"/>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D1B695EF-C0CD-47EC-98B3-63E01F510920}" type="datetimeFigureOut">
              <a:rPr lang="lv-LV"/>
              <a:pPr>
                <a:defRPr/>
              </a:pPr>
              <a:t>2016.06.09.</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mn-cs"/>
              </a:defRPr>
            </a:lvl1pPr>
          </a:lstStyle>
          <a:p>
            <a:pPr>
              <a:defRPr/>
            </a:pPr>
            <a:endParaRPr lang="lv-LV"/>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cs typeface="+mn-cs"/>
              </a:defRPr>
            </a:lvl1pPr>
          </a:lstStyle>
          <a:p>
            <a:pPr>
              <a:defRPr/>
            </a:pPr>
            <a:fld id="{28A3BFE7-BC59-47DB-A123-845628F9CC4F}" type="slidenum">
              <a:rPr lang="lv-LV"/>
              <a:pPr>
                <a:defRPr/>
              </a:pPr>
              <a:t>‹#›</a:t>
            </a:fld>
            <a:endParaRPr lang="lv-LV"/>
          </a:p>
        </p:txBody>
      </p:sp>
    </p:spTree>
    <p:extLst>
      <p:ext uri="{BB962C8B-B14F-4D97-AF65-F5344CB8AC3E}">
        <p14:creationId xmlns:p14="http://schemas.microsoft.com/office/powerpoint/2010/main" val="691054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varam.gov.lv/in_site/tools/download.php?file=files/text/Finansu_instrumenti/koh_f/nac_prog_2014_2020//metodika_HP_IA_DP_2015_majas_lapa.zi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z="100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0CC19E-C399-411F-AB04-69C504F288A4}" type="slidenum">
              <a:rPr lang="lv-LV" smtClean="0"/>
              <a:pPr>
                <a:defRPr/>
              </a:pPr>
              <a:t>1</a:t>
            </a:fld>
            <a:endParaRPr lang="lv-LV" smtClean="0"/>
          </a:p>
        </p:txBody>
      </p:sp>
    </p:spTree>
    <p:extLst>
      <p:ext uri="{BB962C8B-B14F-4D97-AF65-F5344CB8AC3E}">
        <p14:creationId xmlns:p14="http://schemas.microsoft.com/office/powerpoint/2010/main" val="61050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z="1000" dirty="0" smtClean="0"/>
              <a:t>Šobrīd Latvijā iespēja veikt ZPI ir noteikta:</a:t>
            </a:r>
          </a:p>
          <a:p>
            <a:pPr eaLnBrk="1" hangingPunct="1">
              <a:spcBef>
                <a:spcPct val="0"/>
              </a:spcBef>
              <a:buFontTx/>
              <a:buChar char="•"/>
            </a:pPr>
            <a:r>
              <a:rPr lang="lv-LV" sz="1000" dirty="0" smtClean="0"/>
              <a:t> Publisko iepirkumu likumā</a:t>
            </a:r>
          </a:p>
          <a:p>
            <a:pPr eaLnBrk="1" hangingPunct="1">
              <a:spcBef>
                <a:spcPct val="0"/>
              </a:spcBef>
              <a:buFontTx/>
              <a:buChar char="•"/>
            </a:pPr>
            <a:r>
              <a:rPr lang="lv-LV" sz="1000" dirty="0" smtClean="0"/>
              <a:t> Sabiedrisko pakalpojumu sniedzēju iepirkumu likumā</a:t>
            </a:r>
          </a:p>
          <a:p>
            <a:pPr eaLnBrk="1" hangingPunct="1">
              <a:spcBef>
                <a:spcPct val="0"/>
              </a:spcBef>
              <a:buFontTx/>
              <a:buChar char="•"/>
            </a:pPr>
            <a:r>
              <a:rPr lang="lv-LV" sz="1000" dirty="0" smtClean="0"/>
              <a:t> Sabiedriskā transporta pakalpojumu likumā</a:t>
            </a:r>
          </a:p>
          <a:p>
            <a:pPr eaLnBrk="1" hangingPunct="1">
              <a:spcBef>
                <a:spcPct val="0"/>
              </a:spcBef>
              <a:buFontTx/>
              <a:buChar char="•"/>
            </a:pPr>
            <a:r>
              <a:rPr lang="lv-LV" sz="1000" dirty="0" smtClean="0"/>
              <a:t> 2014.g. MK not. 673 “Noteikumi par vides kritēriju piemērošanu un piedāvājuma izvēles kritēriju noteikšanu pārtikas produktu piegādes un ēdināšanas pakalpojumu iepirkumiem”</a:t>
            </a:r>
          </a:p>
          <a:p>
            <a:pPr eaLnBrk="1" hangingPunct="1">
              <a:spcBef>
                <a:spcPct val="0"/>
              </a:spcBef>
            </a:pPr>
            <a:endParaRPr lang="lv-LV" sz="1000" b="1" dirty="0" smtClean="0"/>
          </a:p>
          <a:p>
            <a:pPr eaLnBrk="1" hangingPunct="1">
              <a:spcBef>
                <a:spcPct val="0"/>
              </a:spcBef>
            </a:pPr>
            <a:r>
              <a:rPr lang="lv-LV" sz="1000" dirty="0" smtClean="0"/>
              <a:t>FM izstrādā gan jaunu </a:t>
            </a:r>
            <a:r>
              <a:rPr lang="lv-LV" sz="1000" b="1" dirty="0" smtClean="0"/>
              <a:t>Publisko iepirkumu likumu</a:t>
            </a:r>
            <a:r>
              <a:rPr lang="lv-LV" sz="1000" dirty="0" smtClean="0"/>
              <a:t>, gan </a:t>
            </a:r>
            <a:r>
              <a:rPr lang="lv-LV" sz="1000" b="1" dirty="0" smtClean="0"/>
              <a:t>Sabiedrisko pakalpojumu sniedzēju </a:t>
            </a:r>
            <a:r>
              <a:rPr lang="lv-LV" sz="1000" b="1" dirty="0" err="1" smtClean="0"/>
              <a:t>iepirk.umu</a:t>
            </a:r>
            <a:r>
              <a:rPr lang="lv-LV" sz="1000" b="1" dirty="0" smtClean="0"/>
              <a:t> likumu</a:t>
            </a:r>
          </a:p>
          <a:p>
            <a:pPr eaLnBrk="1" hangingPunct="1">
              <a:spcBef>
                <a:spcPct val="0"/>
              </a:spcBef>
            </a:pPr>
            <a:endParaRPr lang="lv-LV" sz="1000" b="1" dirty="0" smtClean="0"/>
          </a:p>
          <a:p>
            <a:pPr eaLnBrk="1" hangingPunct="1">
              <a:spcBef>
                <a:spcPct val="0"/>
              </a:spcBef>
            </a:pPr>
            <a:r>
              <a:rPr lang="lv-LV" sz="1000" dirty="0" smtClean="0"/>
              <a:t>ZI marķējums tiks skatīts 2017. gadā izvērtējot nepieciešamību, marķējumu konsolidācijas varianti)</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FF7C50-699C-4BD3-BB43-2A03DD2D0258}" type="slidenum">
              <a:rPr lang="lv-LV" smtClean="0">
                <a:solidFill>
                  <a:srgbClr val="000000"/>
                </a:solidFill>
              </a:rPr>
              <a:pPr>
                <a:defRPr/>
              </a:pPr>
              <a:t>10</a:t>
            </a:fld>
            <a:endParaRPr lang="lv-LV" smtClean="0">
              <a:solidFill>
                <a:srgbClr val="000000"/>
              </a:solidFill>
            </a:endParaRPr>
          </a:p>
        </p:txBody>
      </p:sp>
    </p:spTree>
    <p:extLst>
      <p:ext uri="{BB962C8B-B14F-4D97-AF65-F5344CB8AC3E}">
        <p14:creationId xmlns:p14="http://schemas.microsoft.com/office/powerpoint/2010/main" val="399444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z="100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35EF6C-E44E-43EB-A425-A8DC2E0511D5}" type="slidenum">
              <a:rPr lang="lv-LV" smtClean="0"/>
              <a:pPr>
                <a:defRPr/>
              </a:pPr>
              <a:t>11</a:t>
            </a:fld>
            <a:endParaRPr lang="lv-LV" smtClean="0"/>
          </a:p>
        </p:txBody>
      </p:sp>
    </p:spTree>
    <p:extLst>
      <p:ext uri="{BB962C8B-B14F-4D97-AF65-F5344CB8AC3E}">
        <p14:creationId xmlns:p14="http://schemas.microsoft.com/office/powerpoint/2010/main" val="26664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lnSpc>
                <a:spcPct val="120000"/>
              </a:lnSpc>
              <a:spcBef>
                <a:spcPts val="300"/>
              </a:spcBef>
            </a:pPr>
            <a:r>
              <a:rPr lang="lv-LV" sz="1000" smtClean="0"/>
              <a:t>Preču, pakalpojumu vai būvdarbu iepirkumā šajos noteikumos noteiktajā kārtībā </a:t>
            </a:r>
            <a:r>
              <a:rPr lang="lv-LV" sz="1000" u="sng" smtClean="0"/>
              <a:t>ievēro šādus ZPI principus</a:t>
            </a:r>
            <a:r>
              <a:rPr lang="lv-LV" sz="1000" smtClean="0"/>
              <a:t>:</a:t>
            </a:r>
          </a:p>
          <a:p>
            <a:pPr algn="just" eaLnBrk="1" hangingPunct="1">
              <a:lnSpc>
                <a:spcPct val="120000"/>
              </a:lnSpc>
              <a:spcBef>
                <a:spcPts val="300"/>
              </a:spcBef>
            </a:pPr>
            <a:r>
              <a:rPr lang="lv-LV" sz="1000" smtClean="0"/>
              <a:t>1. iepirkuma procedūrā integrē iepērkamajai preču un pakalpojumu grupai vai darbiem atbilstošus ZPI kritērijus, lai maksimāli samazinātu ietekmi uz vidi visā to aprites ciklā;</a:t>
            </a:r>
          </a:p>
          <a:p>
            <a:pPr algn="just" eaLnBrk="1" hangingPunct="1">
              <a:lnSpc>
                <a:spcPct val="120000"/>
              </a:lnSpc>
              <a:spcBef>
                <a:spcPts val="300"/>
              </a:spcBef>
            </a:pPr>
            <a:r>
              <a:rPr lang="lv-LV" sz="1000" smtClean="0"/>
              <a:t>2. ja attiecināms, ņem vērā aprites cikla izmaksas saimnieciski visizdevīgākā piedāvājuma izvēlē;</a:t>
            </a:r>
          </a:p>
          <a:p>
            <a:pPr algn="just" eaLnBrk="1" hangingPunct="1">
              <a:lnSpc>
                <a:spcPct val="120000"/>
              </a:lnSpc>
              <a:spcBef>
                <a:spcPts val="300"/>
              </a:spcBef>
            </a:pPr>
            <a:r>
              <a:rPr lang="lv-LV" sz="1000" smtClean="0"/>
              <a:t>3. ja attiecināms, iekļauj līguma izpildes noteikumos atbilstošas prasības iegādāto preču iepakojumam un to piegādes transportam, lai samazinātu iepakojuma radīto atkritumu apjomu, kā arī vides piesārņojumu ar autotransporta izplūdes gāzēm un ceļa infrastruktūras slodzi.</a:t>
            </a:r>
          </a:p>
          <a:p>
            <a:pPr algn="just" eaLnBrk="1" hangingPunct="1">
              <a:spcBef>
                <a:spcPct val="0"/>
              </a:spcBef>
            </a:pPr>
            <a:endParaRPr lang="lv-LV" sz="100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ECF1DF-6D1F-4D89-96B6-BF20F8B61240}" type="slidenum">
              <a:rPr lang="lv-LV" smtClean="0"/>
              <a:pPr>
                <a:defRPr/>
              </a:pPr>
              <a:t>12</a:t>
            </a:fld>
            <a:endParaRPr lang="lv-LV" smtClean="0"/>
          </a:p>
        </p:txBody>
      </p:sp>
    </p:spTree>
    <p:extLst>
      <p:ext uri="{BB962C8B-B14F-4D97-AF65-F5344CB8AC3E}">
        <p14:creationId xmlns:p14="http://schemas.microsoft.com/office/powerpoint/2010/main" val="178115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lv-LV" sz="1000" dirty="0" smtClean="0"/>
              <a:t>1. Biroja papīrs: </a:t>
            </a:r>
          </a:p>
          <a:p>
            <a:pPr eaLnBrk="1" fontAlgn="auto" hangingPunct="1">
              <a:spcBef>
                <a:spcPts val="0"/>
              </a:spcBef>
              <a:spcAft>
                <a:spcPts val="0"/>
              </a:spcAft>
              <a:defRPr/>
            </a:pPr>
            <a:r>
              <a:rPr lang="lv-LV" sz="1000" dirty="0" smtClean="0"/>
              <a:t>1.1. </a:t>
            </a:r>
            <a:r>
              <a:rPr lang="lv-LV" sz="1000" dirty="0" err="1" smtClean="0"/>
              <a:t>papīrs</a:t>
            </a:r>
            <a:r>
              <a:rPr lang="lv-LV" sz="1000" dirty="0" smtClean="0"/>
              <a:t>, kura </a:t>
            </a:r>
            <a:r>
              <a:rPr lang="lv-LV" sz="1000" dirty="0" err="1" smtClean="0"/>
              <a:t>izgatavošanas</a:t>
            </a:r>
            <a:r>
              <a:rPr lang="lv-LV" sz="1000" dirty="0" smtClean="0"/>
              <a:t> pamatā ir </a:t>
            </a:r>
            <a:r>
              <a:rPr lang="lv-LV" sz="1000" dirty="0" err="1" smtClean="0"/>
              <a:t>reģenerētas</a:t>
            </a:r>
            <a:r>
              <a:rPr lang="lv-LV" sz="1000" dirty="0" smtClean="0"/>
              <a:t> </a:t>
            </a:r>
            <a:r>
              <a:rPr lang="lv-LV" sz="1000" dirty="0" err="1" smtClean="0"/>
              <a:t>papīra</a:t>
            </a:r>
            <a:r>
              <a:rPr lang="lv-LV" sz="1000" dirty="0" smtClean="0"/>
              <a:t> </a:t>
            </a:r>
            <a:r>
              <a:rPr lang="lv-LV" sz="1000" dirty="0" err="1" smtClean="0"/>
              <a:t>šķiedras</a:t>
            </a:r>
            <a:r>
              <a:rPr lang="lv-LV" sz="1000" dirty="0" smtClean="0"/>
              <a:t>  (</a:t>
            </a:r>
            <a:r>
              <a:rPr lang="lv-LV" sz="1000" dirty="0" err="1" smtClean="0"/>
              <a:t>otrreizēji</a:t>
            </a:r>
            <a:r>
              <a:rPr lang="lv-LV" sz="1000" dirty="0" smtClean="0"/>
              <a:t> </a:t>
            </a:r>
            <a:r>
              <a:rPr lang="lv-LV" sz="1000" dirty="0" err="1" smtClean="0"/>
              <a:t>pārstrādāts</a:t>
            </a:r>
            <a:r>
              <a:rPr lang="lv-LV" sz="1000" dirty="0" smtClean="0"/>
              <a:t> </a:t>
            </a:r>
            <a:r>
              <a:rPr lang="lv-LV" sz="1000" dirty="0" err="1" smtClean="0"/>
              <a:t>papīrs</a:t>
            </a:r>
            <a:r>
              <a:rPr lang="lv-LV" sz="1000" dirty="0" smtClean="0"/>
              <a:t>); </a:t>
            </a:r>
          </a:p>
          <a:p>
            <a:pPr eaLnBrk="1" fontAlgn="auto" hangingPunct="1">
              <a:spcBef>
                <a:spcPts val="0"/>
              </a:spcBef>
              <a:spcAft>
                <a:spcPts val="0"/>
              </a:spcAft>
              <a:defRPr/>
            </a:pPr>
            <a:r>
              <a:rPr lang="lv-LV" sz="1000" dirty="0" smtClean="0"/>
              <a:t>1.2. </a:t>
            </a:r>
            <a:r>
              <a:rPr lang="lv-LV" sz="1000" dirty="0" err="1" smtClean="0"/>
              <a:t>papīrs</a:t>
            </a:r>
            <a:r>
              <a:rPr lang="lv-LV" sz="1000" dirty="0" smtClean="0"/>
              <a:t>, kura </a:t>
            </a:r>
            <a:r>
              <a:rPr lang="lv-LV" sz="1000" dirty="0" err="1" smtClean="0"/>
              <a:t>izgatavošanas</a:t>
            </a:r>
            <a:r>
              <a:rPr lang="lv-LV" sz="1000" dirty="0" smtClean="0"/>
              <a:t> pamatā ir </a:t>
            </a:r>
            <a:r>
              <a:rPr lang="lv-LV" sz="1000" dirty="0" err="1" smtClean="0"/>
              <a:t>neapstrādāta</a:t>
            </a:r>
            <a:r>
              <a:rPr lang="lv-LV" sz="1000" dirty="0" smtClean="0"/>
              <a:t> </a:t>
            </a:r>
            <a:r>
              <a:rPr lang="lv-LV" sz="1000" dirty="0" err="1" smtClean="0"/>
              <a:t>šķiedra</a:t>
            </a:r>
            <a:r>
              <a:rPr lang="lv-LV" sz="1000" dirty="0" smtClean="0"/>
              <a:t>.</a:t>
            </a:r>
          </a:p>
          <a:p>
            <a:pPr eaLnBrk="1" fontAlgn="auto" hangingPunct="1">
              <a:spcBef>
                <a:spcPts val="600"/>
              </a:spcBef>
              <a:spcAft>
                <a:spcPts val="0"/>
              </a:spcAft>
              <a:defRPr/>
            </a:pPr>
            <a:r>
              <a:rPr lang="lv-LV" sz="1000" dirty="0" smtClean="0"/>
              <a:t>2. Biroja tehnika:</a:t>
            </a:r>
          </a:p>
          <a:p>
            <a:pPr eaLnBrk="1" fontAlgn="auto" hangingPunct="1">
              <a:spcBef>
                <a:spcPts val="0"/>
              </a:spcBef>
              <a:spcAft>
                <a:spcPts val="0"/>
              </a:spcAft>
              <a:defRPr/>
            </a:pPr>
            <a:r>
              <a:rPr lang="lv-LV" sz="1000" dirty="0" smtClean="0"/>
              <a:t>2.1. vairākfunkciju iekārtas;</a:t>
            </a:r>
          </a:p>
          <a:p>
            <a:pPr eaLnBrk="1" fontAlgn="auto" hangingPunct="1">
              <a:spcBef>
                <a:spcPts val="0"/>
              </a:spcBef>
              <a:spcAft>
                <a:spcPts val="0"/>
              </a:spcAft>
              <a:defRPr/>
            </a:pPr>
            <a:r>
              <a:rPr lang="lv-LV" sz="1000" dirty="0" smtClean="0"/>
              <a:t>2.2. printeri;</a:t>
            </a:r>
          </a:p>
          <a:p>
            <a:pPr eaLnBrk="1" fontAlgn="auto" hangingPunct="1">
              <a:spcBef>
                <a:spcPts val="0"/>
              </a:spcBef>
              <a:spcAft>
                <a:spcPts val="0"/>
              </a:spcAft>
              <a:defRPr/>
            </a:pPr>
            <a:r>
              <a:rPr lang="lv-LV" sz="1000" dirty="0" smtClean="0"/>
              <a:t>2.3. kopētāji.</a:t>
            </a:r>
          </a:p>
          <a:p>
            <a:pPr eaLnBrk="1" fontAlgn="auto" hangingPunct="1">
              <a:spcBef>
                <a:spcPts val="600"/>
              </a:spcBef>
              <a:spcAft>
                <a:spcPts val="0"/>
              </a:spcAft>
              <a:defRPr/>
            </a:pPr>
            <a:r>
              <a:rPr lang="lv-LV" sz="1000" dirty="0" smtClean="0"/>
              <a:t>3. Datortehnika:</a:t>
            </a:r>
          </a:p>
          <a:p>
            <a:pPr eaLnBrk="1" fontAlgn="auto" hangingPunct="1">
              <a:spcBef>
                <a:spcPts val="0"/>
              </a:spcBef>
              <a:spcAft>
                <a:spcPts val="0"/>
              </a:spcAft>
              <a:defRPr/>
            </a:pPr>
            <a:r>
              <a:rPr lang="lv-LV" sz="1000" dirty="0" smtClean="0"/>
              <a:t>3.1. personālie datori;</a:t>
            </a:r>
          </a:p>
          <a:p>
            <a:pPr eaLnBrk="1" fontAlgn="auto" hangingPunct="1">
              <a:spcBef>
                <a:spcPts val="0"/>
              </a:spcBef>
              <a:spcAft>
                <a:spcPts val="0"/>
              </a:spcAft>
              <a:defRPr/>
            </a:pPr>
            <a:r>
              <a:rPr lang="lv-LV" sz="1000" dirty="0" smtClean="0"/>
              <a:t>3.2. piezīmjdatori;</a:t>
            </a:r>
          </a:p>
          <a:p>
            <a:pPr eaLnBrk="1" fontAlgn="auto" hangingPunct="1">
              <a:spcBef>
                <a:spcPts val="0"/>
              </a:spcBef>
              <a:spcAft>
                <a:spcPts val="0"/>
              </a:spcAft>
              <a:defRPr/>
            </a:pPr>
            <a:r>
              <a:rPr lang="lv-LV" sz="1000" dirty="0" smtClean="0"/>
              <a:t>3.3. monitori.</a:t>
            </a:r>
          </a:p>
          <a:p>
            <a:pPr eaLnBrk="1" fontAlgn="auto" hangingPunct="1">
              <a:spcBef>
                <a:spcPts val="600"/>
              </a:spcBef>
              <a:spcAft>
                <a:spcPts val="0"/>
              </a:spcAft>
              <a:defRPr/>
            </a:pPr>
            <a:r>
              <a:rPr lang="lv-LV" sz="1000" dirty="0" smtClean="0"/>
              <a:t>4. Pārtika un ēdināšanas pakalpojumi:</a:t>
            </a:r>
          </a:p>
          <a:p>
            <a:pPr eaLnBrk="1" fontAlgn="auto" hangingPunct="1">
              <a:spcBef>
                <a:spcPts val="0"/>
              </a:spcBef>
              <a:spcAft>
                <a:spcPts val="0"/>
              </a:spcAft>
              <a:defRPr/>
            </a:pPr>
            <a:r>
              <a:rPr lang="lv-LV" sz="1000" dirty="0" smtClean="0"/>
              <a:t>4.1. Pārtikas preces;</a:t>
            </a:r>
          </a:p>
          <a:p>
            <a:pPr eaLnBrk="1" fontAlgn="auto" hangingPunct="1">
              <a:spcBef>
                <a:spcPts val="0"/>
              </a:spcBef>
              <a:spcAft>
                <a:spcPts val="0"/>
              </a:spcAft>
              <a:defRPr/>
            </a:pPr>
            <a:r>
              <a:rPr lang="lv-LV" sz="1000" dirty="0" smtClean="0"/>
              <a:t>4.2. Ēdināšanas pakalpojumi.</a:t>
            </a:r>
          </a:p>
          <a:p>
            <a:pPr eaLnBrk="1" fontAlgn="auto" hangingPunct="1">
              <a:spcBef>
                <a:spcPts val="600"/>
              </a:spcBef>
              <a:spcAft>
                <a:spcPts val="0"/>
              </a:spcAft>
              <a:defRPr/>
            </a:pPr>
            <a:r>
              <a:rPr lang="lv-LV" sz="1000" dirty="0" smtClean="0"/>
              <a:t>5. Tīrīšanas līdzekļi un pakalpojumi:</a:t>
            </a:r>
          </a:p>
          <a:p>
            <a:pPr eaLnBrk="1" fontAlgn="auto" hangingPunct="1">
              <a:spcBef>
                <a:spcPts val="0"/>
              </a:spcBef>
              <a:spcAft>
                <a:spcPts val="0"/>
              </a:spcAft>
              <a:defRPr/>
            </a:pPr>
            <a:r>
              <a:rPr lang="lv-LV" sz="1000" dirty="0" smtClean="0"/>
              <a:t>5.1. Tīrīšanas līdzekļi;</a:t>
            </a:r>
          </a:p>
          <a:p>
            <a:pPr eaLnBrk="1" fontAlgn="auto" hangingPunct="1">
              <a:spcBef>
                <a:spcPts val="0"/>
              </a:spcBef>
              <a:spcAft>
                <a:spcPts val="0"/>
              </a:spcAft>
              <a:defRPr/>
            </a:pPr>
            <a:r>
              <a:rPr lang="lv-LV" sz="1000" dirty="0" smtClean="0"/>
              <a:t>5.2. Tīrīšanas pakalpojumi.</a:t>
            </a:r>
          </a:p>
          <a:p>
            <a:pPr eaLnBrk="1" fontAlgn="auto" hangingPunct="1">
              <a:spcBef>
                <a:spcPts val="600"/>
              </a:spcBef>
              <a:spcAft>
                <a:spcPts val="0"/>
              </a:spcAft>
              <a:defRPr/>
            </a:pPr>
            <a:r>
              <a:rPr lang="lv-LV" sz="1000" dirty="0" smtClean="0"/>
              <a:t>6. Iekštelpu apgaismojums:</a:t>
            </a:r>
          </a:p>
          <a:p>
            <a:pPr eaLnBrk="1" fontAlgn="auto" hangingPunct="1">
              <a:spcBef>
                <a:spcPts val="0"/>
              </a:spcBef>
              <a:spcAft>
                <a:spcPts val="0"/>
              </a:spcAft>
              <a:defRPr/>
            </a:pPr>
            <a:r>
              <a:rPr lang="lv-LV" sz="1000" dirty="0" smtClean="0"/>
              <a:t>6.1. Resursus taupošu un energoefektīvu lampu iegāde; </a:t>
            </a:r>
          </a:p>
          <a:p>
            <a:pPr eaLnBrk="1" fontAlgn="auto" hangingPunct="1">
              <a:spcBef>
                <a:spcPts val="0"/>
              </a:spcBef>
              <a:spcAft>
                <a:spcPts val="0"/>
              </a:spcAft>
              <a:defRPr/>
            </a:pPr>
            <a:r>
              <a:rPr lang="lv-LV" sz="1000" dirty="0" smtClean="0"/>
              <a:t>6.2. Jauna apgaismojuma </a:t>
            </a:r>
            <a:r>
              <a:rPr lang="lv-LV" sz="1000" dirty="0" err="1" smtClean="0"/>
              <a:t>sistēmas</a:t>
            </a:r>
            <a:r>
              <a:rPr lang="lv-LV" sz="1000" dirty="0" smtClean="0"/>
              <a:t> </a:t>
            </a:r>
            <a:r>
              <a:rPr lang="lv-LV" sz="1000" dirty="0" err="1" smtClean="0"/>
              <a:t>projektēšanai</a:t>
            </a:r>
            <a:r>
              <a:rPr lang="lv-LV" sz="1000" dirty="0" smtClean="0"/>
              <a:t> vai </a:t>
            </a:r>
            <a:r>
              <a:rPr lang="lv-LV" sz="1000" dirty="0" err="1" smtClean="0"/>
              <a:t>esošās</a:t>
            </a:r>
            <a:r>
              <a:rPr lang="lv-LV" sz="1000" dirty="0" smtClean="0"/>
              <a:t> apgaismojuma </a:t>
            </a:r>
            <a:r>
              <a:rPr lang="lv-LV" sz="1000" dirty="0" err="1" smtClean="0"/>
              <a:t>sistēmas</a:t>
            </a:r>
            <a:r>
              <a:rPr lang="lv-LV" sz="1000" dirty="0" smtClean="0"/>
              <a:t> </a:t>
            </a:r>
            <a:r>
              <a:rPr lang="lv-LV" sz="1000" dirty="0" err="1" smtClean="0"/>
              <a:t>renovācijai</a:t>
            </a:r>
            <a:r>
              <a:rPr lang="lv-LV" sz="1000" dirty="0" smtClean="0"/>
              <a:t>; </a:t>
            </a:r>
          </a:p>
          <a:p>
            <a:pPr eaLnBrk="1" fontAlgn="auto" hangingPunct="1">
              <a:spcBef>
                <a:spcPts val="0"/>
              </a:spcBef>
              <a:spcAft>
                <a:spcPts val="0"/>
              </a:spcAft>
              <a:defRPr/>
            </a:pPr>
            <a:r>
              <a:rPr lang="lv-LV" sz="1000" dirty="0" smtClean="0"/>
              <a:t>6.3. </a:t>
            </a:r>
            <a:r>
              <a:rPr lang="lv-LV" sz="1000" dirty="0" err="1" smtClean="0"/>
              <a:t>Uzstādīšanas</a:t>
            </a:r>
            <a:r>
              <a:rPr lang="lv-LV" sz="1000" dirty="0" smtClean="0"/>
              <a:t> darbam.</a:t>
            </a:r>
          </a:p>
          <a:p>
            <a:pPr eaLnBrk="1" fontAlgn="auto" hangingPunct="1">
              <a:spcBef>
                <a:spcPts val="600"/>
              </a:spcBef>
              <a:spcAft>
                <a:spcPts val="0"/>
              </a:spcAft>
              <a:defRPr/>
            </a:pPr>
            <a:r>
              <a:rPr lang="lv-LV" sz="1000" dirty="0" smtClean="0"/>
              <a:t>7. Ielu apgaismojums un satiksmes signāli.</a:t>
            </a:r>
          </a:p>
          <a:p>
            <a:pPr eaLnBrk="1" fontAlgn="auto" hangingPunct="1">
              <a:spcBef>
                <a:spcPts val="0"/>
              </a:spcBef>
              <a:spcAft>
                <a:spcPts val="0"/>
              </a:spcAft>
              <a:defRPr/>
            </a:pPr>
            <a:r>
              <a:rPr lang="lv-LV" sz="1000" dirty="0" smtClean="0"/>
              <a:t>7.1. Ielu apgaismojuma aprīkojums;</a:t>
            </a:r>
          </a:p>
          <a:p>
            <a:pPr eaLnBrk="1" fontAlgn="auto" hangingPunct="1">
              <a:spcBef>
                <a:spcPts val="0"/>
              </a:spcBef>
              <a:spcAft>
                <a:spcPts val="0"/>
              </a:spcAft>
              <a:defRPr/>
            </a:pPr>
            <a:r>
              <a:rPr lang="lv-LV" sz="1000" dirty="0" smtClean="0"/>
              <a:t>7.2. </a:t>
            </a:r>
            <a:r>
              <a:rPr lang="lv-LV" sz="1000" dirty="0" err="1" smtClean="0"/>
              <a:t>Ielu</a:t>
            </a:r>
            <a:r>
              <a:rPr lang="lv-LV" sz="1000" dirty="0" smtClean="0"/>
              <a:t> apgaismojuma projektēšana;</a:t>
            </a:r>
          </a:p>
          <a:p>
            <a:pPr eaLnBrk="1" fontAlgn="auto" hangingPunct="1">
              <a:spcBef>
                <a:spcPts val="0"/>
              </a:spcBef>
              <a:spcAft>
                <a:spcPts val="0"/>
              </a:spcAft>
              <a:defRPr/>
            </a:pPr>
            <a:r>
              <a:rPr lang="lv-LV" sz="1000" dirty="0" smtClean="0"/>
              <a:t>7.3. </a:t>
            </a:r>
            <a:r>
              <a:rPr lang="lv-LV" sz="1000" dirty="0" err="1" smtClean="0"/>
              <a:t>Ielu</a:t>
            </a:r>
            <a:r>
              <a:rPr lang="lv-LV" sz="1000" dirty="0" smtClean="0"/>
              <a:t> apgaismojuma uzstādīšana;</a:t>
            </a:r>
          </a:p>
          <a:p>
            <a:pPr eaLnBrk="1" fontAlgn="auto" hangingPunct="1">
              <a:spcBef>
                <a:spcPts val="0"/>
              </a:spcBef>
              <a:spcAft>
                <a:spcPts val="0"/>
              </a:spcAft>
              <a:defRPr/>
            </a:pPr>
            <a:r>
              <a:rPr lang="lv-LV" sz="1000" dirty="0" smtClean="0"/>
              <a:t>7.4. Satiksmes signāli.</a:t>
            </a:r>
          </a:p>
          <a:p>
            <a:pPr eaLnBrk="1" fontAlgn="auto" hangingPunct="1">
              <a:spcBef>
                <a:spcPts val="0"/>
              </a:spcBef>
              <a:spcAft>
                <a:spcPts val="0"/>
              </a:spcAft>
              <a:defRPr/>
            </a:pPr>
            <a:r>
              <a:rPr lang="lv-LV" sz="1000" dirty="0" smtClean="0"/>
              <a:t>Tiek </a:t>
            </a:r>
            <a:r>
              <a:rPr lang="lv-LV" sz="1000" dirty="0" err="1" smtClean="0"/>
              <a:t>apsvēras</a:t>
            </a:r>
            <a:r>
              <a:rPr lang="lv-LV" sz="1000" dirty="0" smtClean="0"/>
              <a:t> iespējas papildināt ar energoefektivitātes kritērijiem/energoefektīvas preces ( Ņemot vērā Energoefektivitātes direktīvas, Energoefektivitātes likuma un izrietošo MK </a:t>
            </a:r>
            <a:r>
              <a:rPr lang="lv-LV" sz="1000" dirty="0" err="1" smtClean="0"/>
              <a:t>notekumu</a:t>
            </a:r>
            <a:r>
              <a:rPr lang="lv-LV" sz="1000" dirty="0" smtClean="0"/>
              <a:t> prasībām (patlaban EM pie tā strādā). Lai būtu vienota pieeja.</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BAE9FC-827E-4180-8077-67EBC7B3CE11}" type="slidenum">
              <a:rPr lang="lv-LV" smtClean="0"/>
              <a:pPr>
                <a:defRPr/>
              </a:pPr>
              <a:t>13</a:t>
            </a:fld>
            <a:endParaRPr lang="lv-LV" smtClean="0"/>
          </a:p>
        </p:txBody>
      </p:sp>
    </p:spTree>
    <p:extLst>
      <p:ext uri="{BB962C8B-B14F-4D97-AF65-F5344CB8AC3E}">
        <p14:creationId xmlns:p14="http://schemas.microsoft.com/office/powerpoint/2010/main" val="19315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dirty="0" smtClean="0">
              <a:latin typeface="Verdana" pitchFamily="34" charset="0"/>
              <a:ea typeface="Verdana" pitchFamily="34" charset="0"/>
              <a:cs typeface="Verdana"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F36D1C-81BB-45D0-B699-0AB3B063A426}" type="slidenum">
              <a:rPr lang="lv-LV" smtClean="0"/>
              <a:pPr>
                <a:defRPr/>
              </a:pPr>
              <a:t>14</a:t>
            </a:fld>
            <a:endParaRPr lang="lv-LV" smtClean="0"/>
          </a:p>
        </p:txBody>
      </p:sp>
    </p:spTree>
    <p:extLst>
      <p:ext uri="{BB962C8B-B14F-4D97-AF65-F5344CB8AC3E}">
        <p14:creationId xmlns:p14="http://schemas.microsoft.com/office/powerpoint/2010/main" val="552928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dirty="0" smtClean="0">
              <a:latin typeface="Verdana" pitchFamily="34" charset="0"/>
              <a:ea typeface="Verdana" pitchFamily="34" charset="0"/>
              <a:cs typeface="Verdana"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F36D1C-81BB-45D0-B699-0AB3B063A426}" type="slidenum">
              <a:rPr lang="lv-LV" smtClean="0"/>
              <a:pPr>
                <a:defRPr/>
              </a:pPr>
              <a:t>15</a:t>
            </a:fld>
            <a:endParaRPr lang="lv-LV" smtClean="0"/>
          </a:p>
        </p:txBody>
      </p:sp>
    </p:spTree>
    <p:extLst>
      <p:ext uri="{BB962C8B-B14F-4D97-AF65-F5344CB8AC3E}">
        <p14:creationId xmlns:p14="http://schemas.microsoft.com/office/powerpoint/2010/main" val="416598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dirty="0" smtClean="0">
              <a:latin typeface="Verdana" pitchFamily="34" charset="0"/>
              <a:ea typeface="Verdana" pitchFamily="34" charset="0"/>
              <a:cs typeface="Verdana"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F36D1C-81BB-45D0-B699-0AB3B063A426}" type="slidenum">
              <a:rPr lang="lv-LV" smtClean="0"/>
              <a:pPr>
                <a:defRPr/>
              </a:pPr>
              <a:t>16</a:t>
            </a:fld>
            <a:endParaRPr lang="lv-LV" smtClean="0"/>
          </a:p>
        </p:txBody>
      </p:sp>
    </p:spTree>
    <p:extLst>
      <p:ext uri="{BB962C8B-B14F-4D97-AF65-F5344CB8AC3E}">
        <p14:creationId xmlns:p14="http://schemas.microsoft.com/office/powerpoint/2010/main" val="961747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lv-LV" sz="1000" smtClean="0">
              <a:ea typeface="Verdana" pitchFamily="34" charset="0"/>
              <a:cs typeface="Verdana" pitchFamily="34" charset="0"/>
            </a:endParaRP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1635E5-254A-4A9B-B56E-AD51690E1514}" type="slidenum">
              <a:rPr lang="lv-LV" smtClean="0">
                <a:solidFill>
                  <a:srgbClr val="000000"/>
                </a:solidFill>
              </a:rPr>
              <a:pPr>
                <a:defRPr/>
              </a:pPr>
              <a:t>23</a:t>
            </a:fld>
            <a:endParaRPr lang="lv-LV" smtClean="0">
              <a:solidFill>
                <a:srgbClr val="000000"/>
              </a:solidFill>
            </a:endParaRPr>
          </a:p>
        </p:txBody>
      </p:sp>
    </p:spTree>
    <p:extLst>
      <p:ext uri="{BB962C8B-B14F-4D97-AF65-F5344CB8AC3E}">
        <p14:creationId xmlns:p14="http://schemas.microsoft.com/office/powerpoint/2010/main" val="332348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z="1000" i="1" u="sng" smtClean="0"/>
              <a:t>Informācijas avoti</a:t>
            </a:r>
            <a:r>
              <a:rPr lang="lv-LV" sz="1000" i="1" smtClean="0"/>
              <a:t>:</a:t>
            </a:r>
          </a:p>
          <a:p>
            <a:pPr eaLnBrk="1" hangingPunct="1">
              <a:spcBef>
                <a:spcPct val="0"/>
              </a:spcBef>
              <a:buFont typeface="Wingdings" pitchFamily="2" charset="2"/>
              <a:buChar char="ü"/>
            </a:pPr>
            <a:r>
              <a:rPr lang="lv-LV" sz="1000" smtClean="0"/>
              <a:t>Eiropas Reģionālās attīstības fonda, Eiropas Sociālā fonda un Kohēzijas fonda projektu iesniegumu atlases metodika 2014.–2020.gadam</a:t>
            </a:r>
          </a:p>
          <a:p>
            <a:pPr eaLnBrk="1" hangingPunct="1">
              <a:spcBef>
                <a:spcPct val="0"/>
              </a:spcBef>
              <a:buFont typeface="Wingdings" pitchFamily="2" charset="2"/>
              <a:buChar char="ü"/>
            </a:pPr>
            <a:r>
              <a:rPr lang="lv-LV" sz="1000" smtClean="0"/>
              <a:t>Projektu iesniegumu vērtēšanas kritēriju piemērošanas metodika</a:t>
            </a:r>
          </a:p>
          <a:p>
            <a:pPr eaLnBrk="1" hangingPunct="1">
              <a:spcBef>
                <a:spcPct val="0"/>
              </a:spcBef>
              <a:buFont typeface="Wingdings" pitchFamily="2" charset="2"/>
              <a:buChar char="ü"/>
            </a:pPr>
            <a:r>
              <a:rPr lang="lv-LV" sz="1000" smtClean="0"/>
              <a:t> Projekta iesnieguma veidlapas aizpildīšanas metodika</a:t>
            </a:r>
          </a:p>
          <a:p>
            <a:pPr eaLnBrk="1" hangingPunct="1">
              <a:spcBef>
                <a:spcPct val="0"/>
              </a:spcBef>
            </a:pPr>
            <a:r>
              <a:rPr lang="lv-LV" sz="1000" i="1" smtClean="0"/>
              <a:t>(pieejamas ES fondu un CFLA mājas lapā)</a:t>
            </a:r>
          </a:p>
          <a:p>
            <a:pPr eaLnBrk="1" hangingPunct="1">
              <a:spcBef>
                <a:spcPct val="0"/>
              </a:spcBef>
              <a:buFont typeface="Wingdings" pitchFamily="2" charset="2"/>
              <a:buChar char="ü"/>
            </a:pPr>
            <a:r>
              <a:rPr lang="lv-LV" sz="1000" smtClean="0">
                <a:hlinkClick r:id="rId3"/>
              </a:rPr>
              <a:t>Metodika 2014. - 2020. gada Eiropas Reģionālās attīstības fonda, Eiropas Sociālā fonda un Kohēzijas fonda ieviešanā iesaistītajiem horizontālā principa „Ilgtspējīga attīstība” īstenošanas uzraudzībai</a:t>
            </a:r>
            <a:endParaRPr lang="en-GB" sz="1000" smtClean="0"/>
          </a:p>
          <a:p>
            <a:pPr eaLnBrk="1" hangingPunct="1">
              <a:spcBef>
                <a:spcPct val="0"/>
              </a:spcBef>
            </a:pPr>
            <a:endParaRPr lang="lv-LV" sz="100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337EEF-000A-40DB-8935-8322AF676FB8}" type="slidenum">
              <a:rPr lang="lv-LV" smtClean="0">
                <a:solidFill>
                  <a:srgbClr val="000000"/>
                </a:solidFill>
              </a:rPr>
              <a:pPr>
                <a:defRPr/>
              </a:pPr>
              <a:t>24</a:t>
            </a:fld>
            <a:endParaRPr lang="lv-LV" smtClean="0">
              <a:solidFill>
                <a:srgbClr val="000000"/>
              </a:solidFill>
            </a:endParaRPr>
          </a:p>
        </p:txBody>
      </p:sp>
    </p:spTree>
    <p:extLst>
      <p:ext uri="{BB962C8B-B14F-4D97-AF65-F5344CB8AC3E}">
        <p14:creationId xmlns:p14="http://schemas.microsoft.com/office/powerpoint/2010/main" val="365362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v-LV" sz="1000" smtClean="0"/>
              <a:t>Izstrādāt dzīves cikla izmaksu novērtējuma modeli būtiskākajām preču grupām- plānots pabeigt ap oktobra vidu. Plānots arī prezentēs un sniegt skaidrojumus izstādes Vides un enerģija laikā (13.-16. oktobris)</a:t>
            </a:r>
          </a:p>
          <a:p>
            <a:pPr eaLnBrk="1" hangingPunct="1">
              <a:spcBef>
                <a:spcPct val="0"/>
              </a:spcBef>
            </a:pPr>
            <a:r>
              <a:rPr lang="lv-LV" sz="1000" smtClean="0"/>
              <a:t>Semināri ( oktobris-decembris)</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CA706E-2381-4E56-947D-F8C295BD1991}" type="slidenum">
              <a:rPr lang="lv-LV" smtClean="0"/>
              <a:pPr>
                <a:defRPr/>
              </a:pPr>
              <a:t>25</a:t>
            </a:fld>
            <a:endParaRPr lang="lv-LV" smtClean="0"/>
          </a:p>
        </p:txBody>
      </p:sp>
    </p:spTree>
    <p:extLst>
      <p:ext uri="{BB962C8B-B14F-4D97-AF65-F5344CB8AC3E}">
        <p14:creationId xmlns:p14="http://schemas.microsoft.com/office/powerpoint/2010/main" val="101246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lv-LV" sz="1000" dirty="0" smtClean="0">
              <a:ea typeface="Verdana" pitchFamily="34" charset="0"/>
              <a:cs typeface="Verdana" pitchFamily="34" charset="0"/>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AAAB5A-A075-4F32-97F1-DC80969FA266}" type="slidenum">
              <a:rPr lang="lv-LV" smtClean="0"/>
              <a:pPr>
                <a:defRPr/>
              </a:pPr>
              <a:t>2</a:t>
            </a:fld>
            <a:endParaRPr lang="lv-LV" smtClean="0"/>
          </a:p>
        </p:txBody>
      </p:sp>
    </p:spTree>
    <p:extLst>
      <p:ext uri="{BB962C8B-B14F-4D97-AF65-F5344CB8AC3E}">
        <p14:creationId xmlns:p14="http://schemas.microsoft.com/office/powerpoint/2010/main" val="2951943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D6917B1-4489-4640-8853-2E080E94A864}" type="slidenum">
              <a:rPr lang="en-US" smtClean="0"/>
              <a:pPr>
                <a:defRPr/>
              </a:pPr>
              <a:t>26</a:t>
            </a:fld>
            <a:endParaRPr lang="en-US" smtClean="0"/>
          </a:p>
        </p:txBody>
      </p:sp>
    </p:spTree>
    <p:extLst>
      <p:ext uri="{BB962C8B-B14F-4D97-AF65-F5344CB8AC3E}">
        <p14:creationId xmlns:p14="http://schemas.microsoft.com/office/powerpoint/2010/main" val="373830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v-LV" sz="1400" b="1" dirty="0" smtClean="0"/>
              <a:t>Vides kritēriji</a:t>
            </a:r>
            <a:r>
              <a:rPr lang="lv-LV" sz="1400" dirty="0" smtClean="0"/>
              <a:t> </a:t>
            </a:r>
            <a:r>
              <a:rPr lang="lv-LV" sz="1200" dirty="0" smtClean="0"/>
              <a:t>ir vides prasību minimums, kas jāņem vērā visās ar preču un pakalpojumu iepirkumu saistītās darbībās, lai samazinātu preču un pakalpojumu ietekmi uz vidi visā to dzīves ciklā. </a:t>
            </a:r>
          </a:p>
          <a:p>
            <a:pPr eaLnBrk="1" hangingPunct="1">
              <a:spcBef>
                <a:spcPct val="0"/>
              </a:spcBef>
            </a:pPr>
            <a:endParaRPr lang="lv-LV" b="1" dirty="0" smtClean="0">
              <a:latin typeface="Verdana" pitchFamily="34" charset="0"/>
              <a:ea typeface="Verdana" pitchFamily="34" charset="0"/>
              <a:cs typeface="Verdana" pitchFamily="34" charset="0"/>
            </a:endParaRPr>
          </a:p>
          <a:p>
            <a:pPr eaLnBrk="1" hangingPunct="1">
              <a:spcBef>
                <a:spcPct val="0"/>
              </a:spcBef>
            </a:pPr>
            <a:r>
              <a:rPr lang="lv-LV" b="1" dirty="0" smtClean="0">
                <a:latin typeface="Verdana" pitchFamily="34" charset="0"/>
                <a:ea typeface="Verdana" pitchFamily="34" charset="0"/>
                <a:cs typeface="Verdana" pitchFamily="34" charset="0"/>
              </a:rPr>
              <a:t>Direktīva 2014/24/ES- </a:t>
            </a:r>
            <a:r>
              <a:rPr lang="lv-LV" dirty="0" smtClean="0">
                <a:latin typeface="Verdana" pitchFamily="34" charset="0"/>
                <a:ea typeface="Verdana" pitchFamily="34" charset="0"/>
                <a:cs typeface="Verdana" pitchFamily="34" charset="0"/>
              </a:rPr>
              <a:t>2014. gada 26. februāra Eiropas Parlamenta un Padomes direktīvas 2014/24/ES par publisko iepirkumu un ar ko atceļ Direktīvu 2004/18/EK</a:t>
            </a:r>
          </a:p>
          <a:p>
            <a:pPr algn="just"/>
            <a:r>
              <a:rPr lang="lv-LV" u="sng" dirty="0" smtClean="0">
                <a:latin typeface="Verdana" pitchFamily="34" charset="0"/>
                <a:ea typeface="Verdana" pitchFamily="34" charset="0"/>
                <a:cs typeface="Verdana" pitchFamily="34" charset="0"/>
              </a:rPr>
              <a:t>Saimnieciski visizdevīgākais piedāvājums:</a:t>
            </a:r>
            <a:endParaRPr lang="lv-LV" dirty="0" smtClean="0">
              <a:latin typeface="Verdana" pitchFamily="34" charset="0"/>
              <a:ea typeface="Verdana" pitchFamily="34" charset="0"/>
              <a:cs typeface="Verdana" pitchFamily="34" charset="0"/>
            </a:endParaRPr>
          </a:p>
          <a:p>
            <a:r>
              <a:rPr lang="lv-LV" dirty="0" smtClean="0">
                <a:latin typeface="Verdana" pitchFamily="34" charset="0"/>
                <a:ea typeface="Verdana" pitchFamily="34" charset="0"/>
                <a:cs typeface="Verdana" pitchFamily="34" charset="0"/>
              </a:rPr>
              <a:t>– piegāžu vai līguma izpildes termiņš,</a:t>
            </a:r>
          </a:p>
          <a:p>
            <a:r>
              <a:rPr lang="lv-LV" dirty="0" smtClean="0">
                <a:latin typeface="Verdana" pitchFamily="34" charset="0"/>
                <a:ea typeface="Verdana" pitchFamily="34" charset="0"/>
                <a:cs typeface="Verdana" pitchFamily="34" charset="0"/>
              </a:rPr>
              <a:t>– ekspluatācijas izmaksas un citas izmaksas (ne tikai sākotnējā cena!),</a:t>
            </a:r>
          </a:p>
          <a:p>
            <a:r>
              <a:rPr lang="lv-LV" dirty="0" smtClean="0">
                <a:latin typeface="Verdana" pitchFamily="34" charset="0"/>
                <a:ea typeface="Verdana" pitchFamily="34" charset="0"/>
                <a:cs typeface="Verdana" pitchFamily="34" charset="0"/>
              </a:rPr>
              <a:t>– preču vai pakalpojumu, būvdarbu kvalitāte,</a:t>
            </a:r>
          </a:p>
          <a:p>
            <a:r>
              <a:rPr lang="lv-LV" dirty="0" smtClean="0">
                <a:latin typeface="Verdana" pitchFamily="34" charset="0"/>
                <a:ea typeface="Verdana" pitchFamily="34" charset="0"/>
                <a:cs typeface="Verdana" pitchFamily="34" charset="0"/>
              </a:rPr>
              <a:t>– vides prasību ievērošana,</a:t>
            </a:r>
          </a:p>
          <a:p>
            <a:r>
              <a:rPr lang="lv-LV" dirty="0" smtClean="0">
                <a:latin typeface="Verdana" pitchFamily="34" charset="0"/>
                <a:ea typeface="Verdana" pitchFamily="34" charset="0"/>
                <a:cs typeface="Verdana" pitchFamily="34" charset="0"/>
              </a:rPr>
              <a:t>– citi ar līguma priekšmetu saistīti faktori. (Līgumu nosacījumu neievērošana, specifikācijā noteiktām kvalitātes prasībām (produktu kvalitātes neizpilde ēdināšanās pakalpojumu piegādēm)</a:t>
            </a:r>
            <a:endParaRPr lang="lv-LV" b="1" u="sng" dirty="0" smtClean="0">
              <a:ea typeface="Verdana" pitchFamily="34" charset="0"/>
              <a:cs typeface="Verdana"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F36D1C-81BB-45D0-B699-0AB3B063A426}" type="slidenum">
              <a:rPr lang="lv-LV" smtClean="0"/>
              <a:pPr>
                <a:defRPr/>
              </a:pPr>
              <a:t>3</a:t>
            </a:fld>
            <a:endParaRPr lang="lv-LV" smtClean="0"/>
          </a:p>
        </p:txBody>
      </p:sp>
    </p:spTree>
    <p:extLst>
      <p:ext uri="{BB962C8B-B14F-4D97-AF65-F5344CB8AC3E}">
        <p14:creationId xmlns:p14="http://schemas.microsoft.com/office/powerpoint/2010/main" val="182529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114300" eaLnBrk="1" fontAlgn="auto" hangingPunct="1">
              <a:spcBef>
                <a:spcPts val="0"/>
              </a:spcBef>
              <a:spcAft>
                <a:spcPts val="0"/>
              </a:spcAft>
              <a:defRPr/>
            </a:pPr>
            <a:r>
              <a:rPr lang="lv-LV" sz="1200" dirty="0" smtClean="0"/>
              <a:t>Vides kritērijiem jābūt specifiski atbilstošiem konkrētajai preču/pakalpojumu grupai un tiem  jānodrošina Eiropas Kopienas dibināšanas līgumā ietverto pamatprincipu ievērošana: </a:t>
            </a:r>
          </a:p>
          <a:p>
            <a:pPr marL="457200" indent="-342900" eaLnBrk="1" fontAlgn="auto" hangingPunct="1">
              <a:spcBef>
                <a:spcPts val="0"/>
              </a:spcBef>
              <a:spcAft>
                <a:spcPts val="0"/>
              </a:spcAft>
              <a:buFont typeface="Arial"/>
              <a:buChar char="•"/>
              <a:defRPr/>
            </a:pPr>
            <a:r>
              <a:rPr lang="lv-LV" sz="1200" dirty="0" smtClean="0"/>
              <a:t>brīva preču un pakalpojumu kustība;</a:t>
            </a:r>
          </a:p>
          <a:p>
            <a:pPr marL="457200" indent="-342900" eaLnBrk="1" fontAlgn="auto" hangingPunct="1">
              <a:spcBef>
                <a:spcPts val="0"/>
              </a:spcBef>
              <a:spcAft>
                <a:spcPts val="0"/>
              </a:spcAft>
              <a:buFont typeface="Arial"/>
              <a:buChar char="•"/>
              <a:defRPr/>
            </a:pPr>
            <a:r>
              <a:rPr lang="lv-LV" sz="1200" dirty="0" smtClean="0"/>
              <a:t>diskriminācijas nepieļaušana; </a:t>
            </a:r>
          </a:p>
          <a:p>
            <a:pPr marL="457200" indent="-342900" eaLnBrk="1" fontAlgn="auto" hangingPunct="1">
              <a:spcBef>
                <a:spcPts val="0"/>
              </a:spcBef>
              <a:spcAft>
                <a:spcPts val="0"/>
              </a:spcAft>
              <a:buFont typeface="Arial"/>
              <a:buChar char="•"/>
              <a:defRPr/>
            </a:pPr>
            <a:r>
              <a:rPr lang="lv-LV" sz="1200" dirty="0" smtClean="0"/>
              <a:t>vienādu iespēju nodrošināšana; </a:t>
            </a:r>
          </a:p>
          <a:p>
            <a:pPr marL="457200" indent="-342900" eaLnBrk="1" fontAlgn="auto" hangingPunct="1">
              <a:spcBef>
                <a:spcPts val="0"/>
              </a:spcBef>
              <a:spcAft>
                <a:spcPts val="0"/>
              </a:spcAft>
              <a:buFont typeface="Arial"/>
              <a:buChar char="•"/>
              <a:defRPr/>
            </a:pPr>
            <a:r>
              <a:rPr lang="lv-LV" sz="1200" dirty="0" smtClean="0"/>
              <a:t>atklātība un prasību proporcionalitāte.  (Uzsvars uz </a:t>
            </a:r>
            <a:r>
              <a:rPr lang="lv-LV" sz="1200" dirty="0" err="1" smtClean="0"/>
              <a:t>pamatkritērijiemi</a:t>
            </a:r>
            <a:r>
              <a:rPr lang="lv-LV" sz="1200" dirty="0" smtClean="0"/>
              <a:t>, kas pēc būtības ir vienkārši piemērojami (transports pamatkritērijs EURO 5 izvērstajos EURO 6 un vēl papildus nosacījumi)</a:t>
            </a:r>
            <a:endParaRPr lang="lv-LV" sz="1200" dirty="0" smtClean="0">
              <a:ea typeface="Verdana" pitchFamily="34" charset="0"/>
              <a:cs typeface="Verdana" pitchFamily="34" charset="0"/>
            </a:endParaRPr>
          </a:p>
          <a:p>
            <a:pPr eaLnBrk="1" hangingPunct="1">
              <a:spcBef>
                <a:spcPct val="0"/>
              </a:spcBef>
            </a:pPr>
            <a:endParaRPr lang="lv-LV" dirty="0" smtClean="0">
              <a:latin typeface="Verdana" pitchFamily="34" charset="0"/>
              <a:ea typeface="Verdana" pitchFamily="34" charset="0"/>
              <a:cs typeface="Verdana"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F36D1C-81BB-45D0-B699-0AB3B063A426}" type="slidenum">
              <a:rPr lang="lv-LV" smtClean="0"/>
              <a:pPr>
                <a:defRPr/>
              </a:pPr>
              <a:t>4</a:t>
            </a:fld>
            <a:endParaRPr lang="lv-LV" smtClean="0"/>
          </a:p>
        </p:txBody>
      </p:sp>
    </p:spTree>
    <p:extLst>
      <p:ext uri="{BB962C8B-B14F-4D97-AF65-F5344CB8AC3E}">
        <p14:creationId xmlns:p14="http://schemas.microsoft.com/office/powerpoint/2010/main" val="115004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dirty="0" smtClean="0">
              <a:latin typeface="Verdana" pitchFamily="34" charset="0"/>
              <a:ea typeface="Verdana" pitchFamily="34" charset="0"/>
              <a:cs typeface="Verdana"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F36D1C-81BB-45D0-B699-0AB3B063A426}" type="slidenum">
              <a:rPr lang="lv-LV" smtClean="0"/>
              <a:pPr>
                <a:defRPr/>
              </a:pPr>
              <a:t>5</a:t>
            </a:fld>
            <a:endParaRPr lang="lv-LV" smtClean="0"/>
          </a:p>
        </p:txBody>
      </p:sp>
    </p:spTree>
    <p:extLst>
      <p:ext uri="{BB962C8B-B14F-4D97-AF65-F5344CB8AC3E}">
        <p14:creationId xmlns:p14="http://schemas.microsoft.com/office/powerpoint/2010/main" val="422367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indent="15875"/>
            <a:endParaRPr lang="lv-LV" dirty="0" smtClean="0"/>
          </a:p>
          <a:p>
            <a:endParaRPr lang="lv-LV" dirty="0"/>
          </a:p>
        </p:txBody>
      </p:sp>
      <p:sp>
        <p:nvSpPr>
          <p:cNvPr id="4" name="Slide Number Placeholder 3"/>
          <p:cNvSpPr>
            <a:spLocks noGrp="1"/>
          </p:cNvSpPr>
          <p:nvPr>
            <p:ph type="sldNum" sz="quarter" idx="10"/>
          </p:nvPr>
        </p:nvSpPr>
        <p:spPr/>
        <p:txBody>
          <a:bodyPr/>
          <a:lstStyle/>
          <a:p>
            <a:fld id="{18024815-5A1B-4963-ACF3-439AF3EDD159}" type="slidenum">
              <a:rPr lang="lv-LV" smtClean="0"/>
              <a:pPr/>
              <a:t>6</a:t>
            </a:fld>
            <a:endParaRPr lang="lv-LV"/>
          </a:p>
        </p:txBody>
      </p:sp>
    </p:spTree>
    <p:extLst>
      <p:ext uri="{BB962C8B-B14F-4D97-AF65-F5344CB8AC3E}">
        <p14:creationId xmlns:p14="http://schemas.microsoft.com/office/powerpoint/2010/main" val="119223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idx="10"/>
          </p:nvPr>
        </p:nvSpPr>
        <p:spPr/>
        <p:txBody>
          <a:bodyPr/>
          <a:lstStyle/>
          <a:p>
            <a:fld id="{1D340375-D9F5-4A14-906D-EA9D24D42D5F}" type="slidenum">
              <a:rPr lang="en-US" smtClean="0"/>
              <a:pPr/>
              <a:t>7</a:t>
            </a:fld>
            <a:endParaRPr lang="en-US"/>
          </a:p>
        </p:txBody>
      </p:sp>
    </p:spTree>
    <p:extLst>
      <p:ext uri="{BB962C8B-B14F-4D97-AF65-F5344CB8AC3E}">
        <p14:creationId xmlns:p14="http://schemas.microsoft.com/office/powerpoint/2010/main" val="327980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lv-LV" sz="1050" b="1" dirty="0" smtClean="0">
                <a:latin typeface="Verdana" pitchFamily="34" charset="0"/>
                <a:ea typeface="Verdana" pitchFamily="34" charset="0"/>
                <a:cs typeface="Verdana" pitchFamily="34" charset="0"/>
              </a:rPr>
              <a:t>Direktīva 2014/24/ES- </a:t>
            </a:r>
            <a:r>
              <a:rPr lang="lv-LV" sz="1050" dirty="0" smtClean="0">
                <a:latin typeface="Verdana" pitchFamily="34" charset="0"/>
                <a:ea typeface="Verdana" pitchFamily="34" charset="0"/>
                <a:cs typeface="Verdana" pitchFamily="34" charset="0"/>
              </a:rPr>
              <a:t>2014. gada 26. februāra Eiropas Parlamenta un Padomes direktīvas 2014/24/ES par publisko iepirkumu un ar ko atceļ Direktīvu 2004/18/EK</a:t>
            </a:r>
          </a:p>
          <a:p>
            <a:pPr marL="114300" eaLnBrk="1" fontAlgn="auto" hangingPunct="1">
              <a:spcBef>
                <a:spcPts val="0"/>
              </a:spcBef>
              <a:spcAft>
                <a:spcPts val="0"/>
              </a:spcAft>
              <a:defRPr/>
            </a:pPr>
            <a:endParaRPr lang="lv-LV" sz="1050" b="1" dirty="0" smtClean="0"/>
          </a:p>
        </p:txBody>
      </p:sp>
      <p:sp>
        <p:nvSpPr>
          <p:cNvPr id="3482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285542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buFont typeface="Wingdings" pitchFamily="2" charset="2"/>
              <a:buNone/>
            </a:pPr>
            <a:r>
              <a:rPr lang="lv-LV" dirty="0" smtClean="0">
                <a:latin typeface="Verdana" pitchFamily="34" charset="0"/>
                <a:ea typeface="Verdana" pitchFamily="34" charset="0"/>
                <a:cs typeface="Verdana" pitchFamily="34" charset="0"/>
              </a:rPr>
              <a:t>Informācija pieejama varam mājas lapā</a:t>
            </a:r>
          </a:p>
          <a:p>
            <a:pPr eaLnBrk="1" hangingPunct="1">
              <a:spcBef>
                <a:spcPct val="0"/>
              </a:spcBef>
            </a:pPr>
            <a:endParaRPr lang="lv-LV"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D1115C-75A6-4C25-8747-87E1EF92C752}" type="slidenum">
              <a:rPr lang="lv-LV" smtClean="0"/>
              <a:pPr>
                <a:defRPr/>
              </a:pPr>
              <a:t>9</a:t>
            </a:fld>
            <a:endParaRPr lang="lv-LV" smtClean="0"/>
          </a:p>
        </p:txBody>
      </p:sp>
    </p:spTree>
    <p:extLst>
      <p:ext uri="{BB962C8B-B14F-4D97-AF65-F5344CB8AC3E}">
        <p14:creationId xmlns:p14="http://schemas.microsoft.com/office/powerpoint/2010/main" val="91925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3C24DC80-BBFF-4F5B-B7E9-360E13453A6D}"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50FEB35A-330F-438F-8E63-56770053C0E7}"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7E9AC683-FC56-4C6F-AF34-D96EC6CC1DB2}"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A1BDC24F-8354-4394-A4A5-0C47C1A85E3D}" type="slidenum">
              <a:rPr lang="en-US" altLang="en-US"/>
              <a:pPr>
                <a:defRPr/>
              </a:pPr>
              <a:t>‹#›</a:t>
            </a:fld>
            <a:endParaRPr lang="en-US"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14E8AD5-023A-4ECF-B7D9-63803A8E34CD}" type="slidenum">
              <a:rPr lang="en-US" altLang="en-US"/>
              <a:pPr>
                <a:defRPr/>
              </a:pPr>
              <a:t>‹#›</a:t>
            </a:fld>
            <a:endParaRPr lang="en-US"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D394E52-2DFB-4E5D-AB6F-6FD4061D0511}" type="slidenum">
              <a:rPr lang="en-US" altLang="en-US"/>
              <a:pPr>
                <a:defRPr/>
              </a:pPr>
              <a:t>‹#›</a:t>
            </a:fld>
            <a:endParaRPr lang="en-US"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B3ED43FA-E1BF-4EAA-9907-ED27C9A89077}"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0675405B-5F05-4BF6-8674-E8ECB5611420}"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1125A66B-46B8-4A7C-8C86-C03D5CBD6A9B}"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4D3B9A64-45C9-4C97-9702-C3CDC862439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FA66263E-675D-4CF1-95FE-1AD5CA8BA034}" type="slidenum">
              <a:rPr lang="ru-RU"/>
              <a:pPr>
                <a:defRPr/>
              </a:pPr>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9" name="Rectangle 6"/>
          <p:cNvSpPr>
            <a:spLocks noGrp="1" noChangeArrowheads="1"/>
          </p:cNvSpPr>
          <p:nvPr>
            <p:ph type="sldNum" sz="quarter" idx="12"/>
          </p:nvPr>
        </p:nvSpPr>
        <p:spPr>
          <a:ln/>
        </p:spPr>
        <p:txBody>
          <a:bodyPr/>
          <a:lstStyle>
            <a:lvl1pPr>
              <a:defRPr/>
            </a:lvl1pPr>
          </a:lstStyle>
          <a:p>
            <a:pPr>
              <a:defRPr/>
            </a:pPr>
            <a:fld id="{804C0C5B-E15C-4A92-8358-E89E958942B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5" name="Rectangle 6"/>
          <p:cNvSpPr>
            <a:spLocks noGrp="1" noChangeArrowheads="1"/>
          </p:cNvSpPr>
          <p:nvPr>
            <p:ph type="sldNum" sz="quarter" idx="12"/>
          </p:nvPr>
        </p:nvSpPr>
        <p:spPr>
          <a:ln/>
        </p:spPr>
        <p:txBody>
          <a:bodyPr/>
          <a:lstStyle>
            <a:lvl1pPr>
              <a:defRPr/>
            </a:lvl1pPr>
          </a:lstStyle>
          <a:p>
            <a:pPr>
              <a:defRPr/>
            </a:pPr>
            <a:fld id="{6DA98A88-9D8B-4BA6-8077-1264D2708A74}"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4" name="Rectangle 6"/>
          <p:cNvSpPr>
            <a:spLocks noGrp="1" noChangeArrowheads="1"/>
          </p:cNvSpPr>
          <p:nvPr>
            <p:ph type="sldNum" sz="quarter" idx="12"/>
          </p:nvPr>
        </p:nvSpPr>
        <p:spPr>
          <a:ln/>
        </p:spPr>
        <p:txBody>
          <a:bodyPr/>
          <a:lstStyle>
            <a:lvl1pPr>
              <a:defRPr/>
            </a:lvl1pPr>
          </a:lstStyle>
          <a:p>
            <a:pPr>
              <a:defRPr/>
            </a:pPr>
            <a:fld id="{20C6A24F-07D4-461B-A09D-844562425C1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A1909EA1-77C5-41D2-A5D3-2BB0CD756767}"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5A0DBBD0-297E-4FC3-B470-F8359D50BBE4}"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BF8EDA98-CD98-463C-BB35-2EB4B1A3C5CF}"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4486B36B-00CF-405E-8EE4-A6819BAA0EA6}"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012CDAB9-3CBB-4C7A-AFA2-2E2C18FB3321}"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EB9F74F-7E59-416F-A62A-3447E6E410D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6" name="Rectangle 6"/>
          <p:cNvSpPr>
            <a:spLocks noGrp="1" noChangeArrowheads="1"/>
          </p:cNvSpPr>
          <p:nvPr>
            <p:ph type="sldNum" sz="quarter" idx="12"/>
          </p:nvPr>
        </p:nvSpPr>
        <p:spPr>
          <a:ln/>
        </p:spPr>
        <p:txBody>
          <a:bodyPr/>
          <a:lstStyle>
            <a:lvl1pPr>
              <a:defRPr/>
            </a:lvl1pPr>
          </a:lstStyle>
          <a:p>
            <a:pPr>
              <a:defRPr/>
            </a:pPr>
            <a:fld id="{E5390913-50AF-47A6-AF35-FC984450CD93}" type="slidenum">
              <a:rPr lang="ru-RU"/>
              <a:pPr>
                <a:defRPr/>
              </a:pPr>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CEEE4FA-6B47-432D-8E65-B75AFB13E46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EF4F32AC-7A8D-4E45-A056-39454DB8A0A1}"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9" name="Rectangle 6"/>
          <p:cNvSpPr>
            <a:spLocks noGrp="1" noChangeArrowheads="1"/>
          </p:cNvSpPr>
          <p:nvPr>
            <p:ph type="sldNum" sz="quarter" idx="12"/>
          </p:nvPr>
        </p:nvSpPr>
        <p:spPr>
          <a:ln/>
        </p:spPr>
        <p:txBody>
          <a:bodyPr/>
          <a:lstStyle>
            <a:lvl1pPr>
              <a:defRPr/>
            </a:lvl1pPr>
          </a:lstStyle>
          <a:p>
            <a:pPr>
              <a:defRPr/>
            </a:pPr>
            <a:fld id="{90FD038E-D1B4-473E-8322-D63316FA0735}"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5" name="Rectangle 6"/>
          <p:cNvSpPr>
            <a:spLocks noGrp="1" noChangeArrowheads="1"/>
          </p:cNvSpPr>
          <p:nvPr>
            <p:ph type="sldNum" sz="quarter" idx="12"/>
          </p:nvPr>
        </p:nvSpPr>
        <p:spPr>
          <a:ln/>
        </p:spPr>
        <p:txBody>
          <a:bodyPr/>
          <a:lstStyle>
            <a:lvl1pPr>
              <a:defRPr/>
            </a:lvl1pPr>
          </a:lstStyle>
          <a:p>
            <a:pPr>
              <a:defRPr/>
            </a:pPr>
            <a:fld id="{D0DBC186-949C-4F33-B3C4-39D21FEF8380}"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4" name="Rectangle 6"/>
          <p:cNvSpPr>
            <a:spLocks noGrp="1" noChangeArrowheads="1"/>
          </p:cNvSpPr>
          <p:nvPr>
            <p:ph type="sldNum" sz="quarter" idx="12"/>
          </p:nvPr>
        </p:nvSpPr>
        <p:spPr>
          <a:ln/>
        </p:spPr>
        <p:txBody>
          <a:bodyPr/>
          <a:lstStyle>
            <a:lvl1pPr>
              <a:defRPr/>
            </a:lvl1pPr>
          </a:lstStyle>
          <a:p>
            <a:pPr>
              <a:defRPr/>
            </a:pPr>
            <a:fld id="{E0122229-D708-4937-8504-F9E6EEEE2A4C}"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A4AE0949-91CD-44DF-95C6-057763ABA986}"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11.03.2015.</a:t>
            </a:r>
          </a:p>
        </p:txBody>
      </p:sp>
      <p:sp>
        <p:nvSpPr>
          <p:cNvPr id="7" name="Rectangle 6"/>
          <p:cNvSpPr>
            <a:spLocks noGrp="1" noChangeArrowheads="1"/>
          </p:cNvSpPr>
          <p:nvPr>
            <p:ph type="sldNum" sz="quarter" idx="12"/>
          </p:nvPr>
        </p:nvSpPr>
        <p:spPr>
          <a:ln/>
        </p:spPr>
        <p:txBody>
          <a:bodyPr/>
          <a:lstStyle>
            <a:lvl1pPr>
              <a:defRPr/>
            </a:lvl1pPr>
          </a:lstStyle>
          <a:p>
            <a:pPr>
              <a:defRPr/>
            </a:pPr>
            <a:fld id="{87DC00F4-B61A-4A83-8400-3449C77E8CF6}"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ru-RU"/>
              <a:t>11.03.2015.</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340321E-AA62-4415-BDDA-435AE584A7B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9" r:id="rId12"/>
    <p:sldLayoutId id="2147483750" r:id="rId13"/>
    <p:sldLayoutId id="2147483751" r:id="rId14"/>
    <p:sldLayoutId id="2147483752" r:id="rId15"/>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r>
              <a:rPr lang="ru-RU"/>
              <a:t>11.03.2015.</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C10481B6-576E-4654-9442-BD84EC67FA8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3" r:id="rId12"/>
    <p:sldLayoutId id="2147483754" r:id="rId13"/>
    <p:sldLayoutId id="2147483755" r:id="rId14"/>
    <p:sldLayoutId id="2147483756" r:id="rId1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zpi@varam.gov.lv"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www.varam.gov.lv/lat/darbibas_veidi/zalais_publiskais_iepirkum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environment/gpp/eu_gpp_criteria_en.ht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varam.gov.lv/lat/darbibas_veidi/zalais_publiskais_iepirkums/?doc=21004"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71550" y="3573463"/>
            <a:ext cx="7848600" cy="863600"/>
          </a:xfrm>
        </p:spPr>
        <p:txBody>
          <a:bodyPr>
            <a:normAutofit fontScale="90000"/>
          </a:bodyPr>
          <a:lstStyle/>
          <a:p>
            <a:pPr eaLnBrk="1" hangingPunct="1"/>
            <a:r>
              <a:rPr lang="lv-LV" sz="2200" smtClean="0"/>
              <a:t>Zaļais publiskais iepirkums</a:t>
            </a:r>
            <a:r>
              <a:rPr lang="lv-LV" sz="2200" smtClean="0">
                <a:latin typeface="Times New Roman" pitchFamily="18" charset="0"/>
                <a:cs typeface="Times New Roman" pitchFamily="18" charset="0"/>
              </a:rPr>
              <a:t/>
            </a:r>
            <a:br>
              <a:rPr lang="lv-LV" sz="2200" smtClean="0">
                <a:latin typeface="Times New Roman" pitchFamily="18" charset="0"/>
                <a:cs typeface="Times New Roman" pitchFamily="18" charset="0"/>
              </a:rPr>
            </a:br>
            <a:r>
              <a:rPr lang="lv-LV" sz="2500" smtClean="0">
                <a:latin typeface="Times New Roman" pitchFamily="18" charset="0"/>
                <a:cs typeface="Times New Roman" pitchFamily="18" charset="0"/>
              </a:rPr>
              <a:t/>
            </a:r>
            <a:br>
              <a:rPr lang="lv-LV" sz="2500" smtClean="0">
                <a:latin typeface="Times New Roman" pitchFamily="18" charset="0"/>
                <a:cs typeface="Times New Roman" pitchFamily="18" charset="0"/>
              </a:rPr>
            </a:br>
            <a:r>
              <a:rPr lang="lv-LV" sz="2500" smtClean="0">
                <a:latin typeface="Times New Roman" pitchFamily="18" charset="0"/>
                <a:cs typeface="Times New Roman" pitchFamily="18" charset="0"/>
              </a:rPr>
              <a:t/>
            </a:r>
            <a:br>
              <a:rPr lang="lv-LV" sz="2500" smtClean="0">
                <a:latin typeface="Times New Roman" pitchFamily="18" charset="0"/>
                <a:cs typeface="Times New Roman" pitchFamily="18" charset="0"/>
              </a:rPr>
            </a:br>
            <a:r>
              <a:rPr lang="lv-LV" sz="2500" b="0" smtClean="0"/>
              <a:t/>
            </a:r>
            <a:br>
              <a:rPr lang="lv-LV" sz="2500" b="0" smtClean="0"/>
            </a:br>
            <a:r>
              <a:rPr lang="lv-LV" sz="2500" b="0" smtClean="0"/>
              <a:t> </a:t>
            </a:r>
            <a:r>
              <a:rPr lang="lv-LV" sz="2500" smtClean="0"/>
              <a:t/>
            </a:r>
            <a:br>
              <a:rPr lang="lv-LV" sz="2500" smtClean="0"/>
            </a:br>
            <a:r>
              <a:rPr lang="lv-LV" sz="2500" smtClean="0"/>
              <a:t/>
            </a:r>
            <a:br>
              <a:rPr lang="lv-LV" sz="2500" smtClean="0"/>
            </a:br>
            <a:r>
              <a:rPr lang="lv-LV" sz="2500" smtClean="0">
                <a:latin typeface="Times New Roman" pitchFamily="18" charset="0"/>
              </a:rPr>
              <a:t/>
            </a:r>
            <a:br>
              <a:rPr lang="lv-LV" sz="2500" smtClean="0">
                <a:latin typeface="Times New Roman" pitchFamily="18" charset="0"/>
              </a:rPr>
            </a:br>
            <a:endParaRPr lang="lv-LV" altLang="en-US" sz="2500" smtClean="0">
              <a:latin typeface="Times New Roman" pitchFamily="18" charset="0"/>
            </a:endParaRPr>
          </a:p>
        </p:txBody>
      </p:sp>
      <p:sp>
        <p:nvSpPr>
          <p:cNvPr id="11267" name="TextBox 3"/>
          <p:cNvSpPr txBox="1">
            <a:spLocks noChangeArrowheads="1"/>
          </p:cNvSpPr>
          <p:nvPr/>
        </p:nvSpPr>
        <p:spPr bwMode="auto">
          <a:xfrm>
            <a:off x="5292725" y="5084763"/>
            <a:ext cx="3671888" cy="830997"/>
          </a:xfrm>
          <a:prstGeom prst="rect">
            <a:avLst/>
          </a:prstGeom>
          <a:noFill/>
          <a:ln w="9525">
            <a:noFill/>
            <a:miter lim="800000"/>
            <a:headEnd/>
            <a:tailEnd/>
          </a:ln>
        </p:spPr>
        <p:txBody>
          <a:bodyPr wrap="square">
            <a:spAutoFit/>
          </a:bodyPr>
          <a:lstStyle/>
          <a:p>
            <a:pPr algn="ctr"/>
            <a:r>
              <a:rPr lang="lv-LV" sz="1600" b="1" dirty="0" smtClean="0">
                <a:ea typeface="Verdana" pitchFamily="34" charset="0"/>
                <a:cs typeface="Times New Roman" pitchFamily="18" charset="0"/>
              </a:rPr>
              <a:t>Inese Pelša</a:t>
            </a:r>
          </a:p>
          <a:p>
            <a:pPr algn="ctr"/>
            <a:r>
              <a:rPr lang="lv-LV" sz="1600" b="1" dirty="0" smtClean="0">
                <a:ea typeface="Verdana" pitchFamily="34" charset="0"/>
                <a:cs typeface="Times New Roman" pitchFamily="18" charset="0"/>
              </a:rPr>
              <a:t>Uģis Zanders</a:t>
            </a:r>
            <a:endParaRPr lang="lv-LV" sz="1600" b="1" dirty="0">
              <a:ea typeface="Verdana" pitchFamily="34" charset="0"/>
              <a:cs typeface="Times New Roman" pitchFamily="18" charset="0"/>
            </a:endParaRPr>
          </a:p>
          <a:p>
            <a:pPr algn="ctr"/>
            <a:r>
              <a:rPr lang="lv-LV" sz="1600" b="1" dirty="0" smtClean="0">
                <a:ea typeface="Verdana" pitchFamily="34" charset="0"/>
                <a:cs typeface="Times New Roman" pitchFamily="18" charset="0"/>
              </a:rPr>
              <a:t>VARAM</a:t>
            </a:r>
            <a:endParaRPr lang="lv-LV" sz="1600" b="1" dirty="0">
              <a:ea typeface="Verdan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79613" y="404813"/>
            <a:ext cx="6840537" cy="792162"/>
          </a:xfrm>
        </p:spPr>
        <p:txBody>
          <a:bodyPr/>
          <a:lstStyle/>
          <a:p>
            <a:pPr algn="ctr" eaLnBrk="1" hangingPunct="1"/>
            <a:r>
              <a:rPr lang="lv-LV" sz="2200" smtClean="0"/>
              <a:t>Zaļā iepirkuma veicināšanas plāns </a:t>
            </a:r>
            <a:br>
              <a:rPr lang="lv-LV" sz="2200" smtClean="0"/>
            </a:br>
            <a:r>
              <a:rPr lang="lv-LV" sz="2200" smtClean="0"/>
              <a:t>2015. - 2017. gadam </a:t>
            </a:r>
          </a:p>
        </p:txBody>
      </p:sp>
      <p:sp>
        <p:nvSpPr>
          <p:cNvPr id="16387" name="Slide Number Placeholder 4"/>
          <p:cNvSpPr>
            <a:spLocks noGrp="1"/>
          </p:cNvSpPr>
          <p:nvPr>
            <p:ph type="sldNum" sz="quarter" idx="13"/>
          </p:nvPr>
        </p:nvSpPr>
        <p:spPr>
          <a:xfrm>
            <a:off x="8316913" y="6308725"/>
            <a:ext cx="666750" cy="304800"/>
          </a:xfrm>
        </p:spPr>
        <p:txBody>
          <a:bodyPr/>
          <a:lstStyle/>
          <a:p>
            <a:pPr algn="ctr">
              <a:defRPr/>
            </a:pPr>
            <a:fld id="{654EE60A-CD33-4B9C-943C-03A4BA7FB714}" type="slidenum">
              <a:rPr lang="ru-RU" sz="1400" smtClean="0">
                <a:solidFill>
                  <a:srgbClr val="000000"/>
                </a:solidFill>
                <a:latin typeface="Times New Roman" pitchFamily="18" charset="0"/>
              </a:rPr>
              <a:pPr algn="ctr">
                <a:defRPr/>
              </a:pPr>
              <a:t>10</a:t>
            </a:fld>
            <a:endParaRPr lang="ru-RU" sz="1400" smtClean="0">
              <a:solidFill>
                <a:srgbClr val="000000"/>
              </a:solidFill>
              <a:latin typeface="Times New Roman" pitchFamily="18" charset="0"/>
            </a:endParaRPr>
          </a:p>
        </p:txBody>
      </p:sp>
      <p:graphicFrame>
        <p:nvGraphicFramePr>
          <p:cNvPr id="12" name="Diagram 11"/>
          <p:cNvGraphicFramePr/>
          <p:nvPr/>
        </p:nvGraphicFramePr>
        <p:xfrm>
          <a:off x="861244" y="1137811"/>
          <a:ext cx="741682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9" name="Rectangle 3"/>
          <p:cNvSpPr>
            <a:spLocks noChangeArrowheads="1"/>
          </p:cNvSpPr>
          <p:nvPr/>
        </p:nvSpPr>
        <p:spPr bwMode="auto">
          <a:xfrm>
            <a:off x="684213" y="1700213"/>
            <a:ext cx="2519362" cy="369887"/>
          </a:xfrm>
          <a:prstGeom prst="rect">
            <a:avLst/>
          </a:prstGeom>
          <a:noFill/>
          <a:ln w="9525">
            <a:noFill/>
            <a:miter lim="800000"/>
            <a:headEnd/>
            <a:tailEnd/>
          </a:ln>
        </p:spPr>
        <p:txBody>
          <a:bodyPr>
            <a:spAutoFit/>
          </a:bodyPr>
          <a:lstStyle/>
          <a:p>
            <a:r>
              <a:rPr lang="lv-LV" b="1">
                <a:solidFill>
                  <a:srgbClr val="000000"/>
                </a:solidFill>
                <a:latin typeface="Verdana" pitchFamily="34" charset="0"/>
              </a:rPr>
              <a:t>Rīcības virzieni</a:t>
            </a:r>
            <a:r>
              <a:rPr lang="lv-LV">
                <a:solidFill>
                  <a:srgbClr val="000000"/>
                </a:solidFill>
                <a:latin typeface="Verdana" pitchFamily="34" charset="0"/>
              </a:rPr>
              <a:t>:</a:t>
            </a:r>
          </a:p>
        </p:txBody>
      </p:sp>
      <p:sp>
        <p:nvSpPr>
          <p:cNvPr id="16390" name="Rectangle 10"/>
          <p:cNvSpPr>
            <a:spLocks noChangeArrowheads="1"/>
          </p:cNvSpPr>
          <p:nvPr/>
        </p:nvSpPr>
        <p:spPr bwMode="auto">
          <a:xfrm>
            <a:off x="827088" y="4437063"/>
            <a:ext cx="2376487" cy="1754187"/>
          </a:xfrm>
          <a:prstGeom prst="rect">
            <a:avLst/>
          </a:prstGeom>
          <a:noFill/>
          <a:ln w="9525">
            <a:noFill/>
            <a:miter lim="800000"/>
            <a:headEnd/>
            <a:tailEnd/>
          </a:ln>
        </p:spPr>
        <p:txBody>
          <a:bodyPr>
            <a:spAutoFit/>
          </a:bodyPr>
          <a:lstStyle/>
          <a:p>
            <a:pPr marL="285750" indent="-285750">
              <a:buFont typeface="Arial" charset="0"/>
              <a:buChar char="•"/>
            </a:pPr>
            <a:r>
              <a:rPr lang="lv-LV" b="1">
                <a:solidFill>
                  <a:srgbClr val="000000"/>
                </a:solidFill>
                <a:latin typeface="Verdana" pitchFamily="34" charset="0"/>
              </a:rPr>
              <a:t>MK noteikumi</a:t>
            </a:r>
          </a:p>
          <a:p>
            <a:pPr marL="285750" indent="-285750">
              <a:buFont typeface="Arial" charset="0"/>
              <a:buChar char="•"/>
            </a:pPr>
            <a:r>
              <a:rPr lang="lv-LV">
                <a:solidFill>
                  <a:srgbClr val="000000"/>
                </a:solidFill>
                <a:latin typeface="Verdana" pitchFamily="34" charset="0"/>
              </a:rPr>
              <a:t>vadlīnijas</a:t>
            </a:r>
          </a:p>
          <a:p>
            <a:pPr marL="285750" indent="-285750">
              <a:buFont typeface="Arial" charset="0"/>
              <a:buChar char="•"/>
            </a:pPr>
            <a:r>
              <a:rPr lang="lv-LV">
                <a:solidFill>
                  <a:srgbClr val="000000"/>
                </a:solidFill>
                <a:latin typeface="Verdana" pitchFamily="34" charset="0"/>
              </a:rPr>
              <a:t>informatīvais ziņojums</a:t>
            </a:r>
          </a:p>
          <a:p>
            <a:pPr marL="285750" indent="-285750">
              <a:buFont typeface="Arial" charset="0"/>
              <a:buChar char="•"/>
            </a:pPr>
            <a:r>
              <a:rPr lang="lv-LV">
                <a:solidFill>
                  <a:srgbClr val="000000"/>
                </a:solidFill>
                <a:latin typeface="Verdana" pitchFamily="34" charset="0"/>
              </a:rPr>
              <a:t>EIS ‘zaļie’ katalogi</a:t>
            </a:r>
          </a:p>
        </p:txBody>
      </p:sp>
      <p:sp>
        <p:nvSpPr>
          <p:cNvPr id="16391" name="Rectangle 12"/>
          <p:cNvSpPr>
            <a:spLocks noChangeArrowheads="1"/>
          </p:cNvSpPr>
          <p:nvPr/>
        </p:nvSpPr>
        <p:spPr bwMode="auto">
          <a:xfrm>
            <a:off x="3354388" y="4437063"/>
            <a:ext cx="2376487" cy="1477962"/>
          </a:xfrm>
          <a:prstGeom prst="rect">
            <a:avLst/>
          </a:prstGeom>
          <a:noFill/>
          <a:ln w="9525">
            <a:noFill/>
            <a:miter lim="800000"/>
            <a:headEnd/>
            <a:tailEnd/>
          </a:ln>
        </p:spPr>
        <p:txBody>
          <a:bodyPr>
            <a:spAutoFit/>
          </a:bodyPr>
          <a:lstStyle/>
          <a:p>
            <a:pPr marL="285750" indent="-285750">
              <a:buFont typeface="Arial" charset="0"/>
              <a:buChar char="•"/>
            </a:pPr>
            <a:r>
              <a:rPr lang="lv-LV">
                <a:solidFill>
                  <a:srgbClr val="000000"/>
                </a:solidFill>
                <a:latin typeface="Verdana" pitchFamily="34" charset="0"/>
              </a:rPr>
              <a:t>semināri un apmācības</a:t>
            </a:r>
          </a:p>
          <a:p>
            <a:pPr marL="285750" indent="-285750">
              <a:buFont typeface="Arial" charset="0"/>
              <a:buChar char="•"/>
            </a:pPr>
            <a:r>
              <a:rPr lang="lv-LV">
                <a:solidFill>
                  <a:srgbClr val="000000"/>
                </a:solidFill>
                <a:latin typeface="Verdana" pitchFamily="34" charset="0"/>
              </a:rPr>
              <a:t>aprites cikla novērtējuma modeļa izstrāde</a:t>
            </a:r>
          </a:p>
        </p:txBody>
      </p:sp>
      <p:sp>
        <p:nvSpPr>
          <p:cNvPr id="16392" name="Rectangle 13"/>
          <p:cNvSpPr>
            <a:spLocks noChangeArrowheads="1"/>
          </p:cNvSpPr>
          <p:nvPr/>
        </p:nvSpPr>
        <p:spPr bwMode="auto">
          <a:xfrm>
            <a:off x="6227763" y="4408488"/>
            <a:ext cx="2736850" cy="2032000"/>
          </a:xfrm>
          <a:prstGeom prst="rect">
            <a:avLst/>
          </a:prstGeom>
          <a:noFill/>
          <a:ln w="9525">
            <a:noFill/>
            <a:miter lim="800000"/>
            <a:headEnd/>
            <a:tailEnd/>
          </a:ln>
        </p:spPr>
        <p:txBody>
          <a:bodyPr>
            <a:spAutoFit/>
          </a:bodyPr>
          <a:lstStyle/>
          <a:p>
            <a:pPr marL="285750" indent="-285750">
              <a:buFont typeface="Arial" charset="0"/>
              <a:buChar char="•"/>
            </a:pPr>
            <a:r>
              <a:rPr lang="lv-LV">
                <a:solidFill>
                  <a:srgbClr val="000000"/>
                </a:solidFill>
                <a:latin typeface="Verdana" pitchFamily="34" charset="0"/>
              </a:rPr>
              <a:t>ekomarķējuma atpazīstamība</a:t>
            </a:r>
          </a:p>
          <a:p>
            <a:pPr marL="285750" indent="-285750">
              <a:buFont typeface="Arial" charset="0"/>
              <a:buChar char="•"/>
            </a:pPr>
            <a:r>
              <a:rPr lang="lv-LV">
                <a:solidFill>
                  <a:srgbClr val="000000"/>
                </a:solidFill>
                <a:latin typeface="Verdana" pitchFamily="34" charset="0"/>
              </a:rPr>
              <a:t>aktuāla informācija VARAM, IUB mājas lapās</a:t>
            </a:r>
          </a:p>
          <a:p>
            <a:pPr marL="285750" indent="-285750">
              <a:buFont typeface="Arial" charset="0"/>
              <a:buChar char="•"/>
            </a:pPr>
            <a:r>
              <a:rPr lang="lv-LV">
                <a:solidFill>
                  <a:srgbClr val="000000"/>
                </a:solidFill>
                <a:latin typeface="Verdana" pitchFamily="34" charset="0"/>
              </a:rPr>
              <a:t>ZI marķējuma izveide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24075" y="381000"/>
            <a:ext cx="6696075" cy="1036638"/>
          </a:xfrm>
        </p:spPr>
        <p:txBody>
          <a:bodyPr>
            <a:normAutofit fontScale="90000"/>
          </a:bodyPr>
          <a:lstStyle/>
          <a:p>
            <a:pPr algn="ctr" eaLnBrk="1" hangingPunct="1"/>
            <a:r>
              <a:rPr lang="lv-LV" sz="2200" smtClean="0"/>
              <a:t>Zaļā iepirkuma veicināšanas plāns 2015.-2017.gadam </a:t>
            </a:r>
            <a:br>
              <a:rPr lang="lv-LV" sz="2200" smtClean="0"/>
            </a:br>
            <a:r>
              <a:rPr lang="lv-LV" sz="2200" smtClean="0"/>
              <a:t>mērķis</a:t>
            </a:r>
          </a:p>
        </p:txBody>
      </p:sp>
      <p:sp>
        <p:nvSpPr>
          <p:cNvPr id="17411" name="Content Placeholder 2"/>
          <p:cNvSpPr>
            <a:spLocks noGrp="1"/>
          </p:cNvSpPr>
          <p:nvPr>
            <p:ph idx="1"/>
          </p:nvPr>
        </p:nvSpPr>
        <p:spPr>
          <a:xfrm>
            <a:off x="323850" y="1989138"/>
            <a:ext cx="8569325" cy="3168650"/>
          </a:xfrm>
        </p:spPr>
        <p:txBody>
          <a:bodyPr/>
          <a:lstStyle/>
          <a:p>
            <a:pPr eaLnBrk="1" hangingPunct="1"/>
            <a:endParaRPr lang="lv-LV" sz="2400" smtClean="0"/>
          </a:p>
          <a:p>
            <a:pPr eaLnBrk="1" hangingPunct="1"/>
            <a:endParaRPr lang="lv-LV" sz="2400" smtClean="0"/>
          </a:p>
          <a:p>
            <a:pPr eaLnBrk="1" hangingPunct="1"/>
            <a:endParaRPr lang="lv-LV" sz="2400" smtClean="0"/>
          </a:p>
          <a:p>
            <a:pPr eaLnBrk="1" hangingPunct="1"/>
            <a:endParaRPr lang="lv-LV" sz="2400" smtClean="0"/>
          </a:p>
          <a:p>
            <a:pPr eaLnBrk="1" hangingPunct="1"/>
            <a:endParaRPr lang="lv-LV" sz="2400" smtClean="0"/>
          </a:p>
          <a:p>
            <a:pPr algn="ctr" eaLnBrk="1" hangingPunct="1"/>
            <a:endParaRPr lang="lv-LV" sz="2400" smtClean="0"/>
          </a:p>
          <a:p>
            <a:pPr algn="ctr" eaLnBrk="1" hangingPunct="1"/>
            <a:endParaRPr lang="lv-LV" sz="2400" smtClean="0"/>
          </a:p>
          <a:p>
            <a:pPr algn="ctr" eaLnBrk="1" hangingPunct="1"/>
            <a:endParaRPr lang="lv-LV" sz="2400" smtClean="0"/>
          </a:p>
          <a:p>
            <a:pPr eaLnBrk="1" hangingPunct="1"/>
            <a:endParaRPr lang="lv-LV" sz="2400" smtClean="0"/>
          </a:p>
        </p:txBody>
      </p:sp>
      <p:sp>
        <p:nvSpPr>
          <p:cNvPr id="17412" name="Slide Number Placeholder 4"/>
          <p:cNvSpPr>
            <a:spLocks noGrp="1"/>
          </p:cNvSpPr>
          <p:nvPr>
            <p:ph type="sldNum" sz="quarter" idx="13"/>
          </p:nvPr>
        </p:nvSpPr>
        <p:spPr>
          <a:xfrm>
            <a:off x="8388350" y="6381750"/>
            <a:ext cx="595313" cy="304800"/>
          </a:xfrm>
        </p:spPr>
        <p:txBody>
          <a:bodyPr/>
          <a:lstStyle/>
          <a:p>
            <a:pPr algn="ctr">
              <a:defRPr/>
            </a:pPr>
            <a:fld id="{53BDE5FA-ACED-43AE-B3AE-BCDEE929F5E4}" type="slidenum">
              <a:rPr lang="ru-RU" sz="1400" smtClean="0">
                <a:solidFill>
                  <a:srgbClr val="000000"/>
                </a:solidFill>
                <a:latin typeface="Times New Roman" pitchFamily="18" charset="0"/>
              </a:rPr>
              <a:pPr algn="ctr">
                <a:defRPr/>
              </a:pPr>
              <a:t>11</a:t>
            </a:fld>
            <a:endParaRPr lang="ru-RU" sz="1400" smtClean="0">
              <a:solidFill>
                <a:srgbClr val="000000"/>
              </a:solidFill>
              <a:latin typeface="Times New Roman" pitchFamily="18" charset="0"/>
            </a:endParaRPr>
          </a:p>
        </p:txBody>
      </p:sp>
      <p:sp>
        <p:nvSpPr>
          <p:cNvPr id="17413" name="Rectangle 13"/>
          <p:cNvSpPr>
            <a:spLocks noChangeArrowheads="1"/>
          </p:cNvSpPr>
          <p:nvPr/>
        </p:nvSpPr>
        <p:spPr bwMode="auto">
          <a:xfrm>
            <a:off x="827088" y="5516563"/>
            <a:ext cx="5075237" cy="369887"/>
          </a:xfrm>
          <a:prstGeom prst="rect">
            <a:avLst/>
          </a:prstGeom>
          <a:noFill/>
          <a:ln w="9525">
            <a:noFill/>
            <a:miter lim="800000"/>
            <a:headEnd/>
            <a:tailEnd/>
          </a:ln>
        </p:spPr>
        <p:txBody>
          <a:bodyPr wrap="none">
            <a:spAutoFit/>
          </a:bodyPr>
          <a:lstStyle/>
          <a:p>
            <a:pPr algn="ctr"/>
            <a:r>
              <a:rPr lang="lv-LV">
                <a:latin typeface="Verdana" pitchFamily="34" charset="0"/>
              </a:rPr>
              <a:t>2015.gada 17.februārī ir apstiprināts MK. </a:t>
            </a:r>
          </a:p>
        </p:txBody>
      </p:sp>
      <p:graphicFrame>
        <p:nvGraphicFramePr>
          <p:cNvPr id="16" name="Diagram 15"/>
          <p:cNvGraphicFramePr/>
          <p:nvPr/>
        </p:nvGraphicFramePr>
        <p:xfrm>
          <a:off x="755576" y="1988840"/>
          <a:ext cx="792088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24075" y="260350"/>
            <a:ext cx="6696075" cy="1157288"/>
          </a:xfrm>
        </p:spPr>
        <p:txBody>
          <a:bodyPr/>
          <a:lstStyle/>
          <a:p>
            <a:pPr eaLnBrk="1" hangingPunct="1"/>
            <a:r>
              <a:rPr lang="lv-LV" sz="2200" smtClean="0"/>
              <a:t>MK noteikumu </a:t>
            </a:r>
            <a:r>
              <a:rPr lang="lv-LV" sz="2200" i="1" smtClean="0"/>
              <a:t>projekts</a:t>
            </a:r>
            <a:r>
              <a:rPr lang="lv-LV" sz="2200" smtClean="0"/>
              <a:t> “Prasības zaļajam publiskajam iepirkumam un tā  piemērošanas kārtība”</a:t>
            </a:r>
            <a:endParaRPr lang="lv-LV" sz="2200" i="1" smtClean="0"/>
          </a:p>
        </p:txBody>
      </p:sp>
      <p:sp>
        <p:nvSpPr>
          <p:cNvPr id="24579" name="Content Placeholder 2"/>
          <p:cNvSpPr>
            <a:spLocks noGrp="1"/>
          </p:cNvSpPr>
          <p:nvPr>
            <p:ph idx="1"/>
          </p:nvPr>
        </p:nvSpPr>
        <p:spPr>
          <a:xfrm>
            <a:off x="323850" y="1916113"/>
            <a:ext cx="8569325" cy="4176712"/>
          </a:xfrm>
        </p:spPr>
        <p:txBody>
          <a:bodyPr/>
          <a:lstStyle/>
          <a:p>
            <a:pPr eaLnBrk="1" hangingPunct="1">
              <a:spcBef>
                <a:spcPct val="0"/>
              </a:spcBef>
            </a:pPr>
            <a:r>
              <a:rPr lang="lv-LV" sz="2300" b="1" dirty="0" smtClean="0"/>
              <a:t>Noteikumi noteiks</a:t>
            </a:r>
            <a:r>
              <a:rPr lang="lv-LV" sz="2300" dirty="0" smtClean="0"/>
              <a:t>:</a:t>
            </a:r>
          </a:p>
          <a:p>
            <a:pPr>
              <a:spcBef>
                <a:spcPts val="300"/>
              </a:spcBef>
            </a:pPr>
            <a:r>
              <a:rPr lang="lv-LV" sz="2300" dirty="0" smtClean="0"/>
              <a:t>1. prasības ZPI un tā piemērošanas kārtību;</a:t>
            </a:r>
          </a:p>
          <a:p>
            <a:pPr>
              <a:spcBef>
                <a:spcPts val="300"/>
              </a:spcBef>
            </a:pPr>
            <a:r>
              <a:rPr lang="lv-LV" sz="2300" dirty="0" smtClean="0"/>
              <a:t>2. atbildīgo iestādi un tās funkcijas;</a:t>
            </a:r>
          </a:p>
          <a:p>
            <a:pPr>
              <a:spcBef>
                <a:spcPts val="300"/>
              </a:spcBef>
            </a:pPr>
            <a:r>
              <a:rPr lang="lv-LV" sz="2300" dirty="0" smtClean="0"/>
              <a:t>3. preču un pakalpojumu grupas, kurām ZPI piemērojams obligāti, un ZPI kritērijus, kurus izmanto šo preču un pakalpojumu ZPI </a:t>
            </a:r>
            <a:r>
              <a:rPr lang="lv-LV" sz="2300" i="1" dirty="0" smtClean="0"/>
              <a:t>(1. pielikums);</a:t>
            </a:r>
          </a:p>
          <a:p>
            <a:pPr>
              <a:spcBef>
                <a:spcPts val="300"/>
              </a:spcBef>
            </a:pPr>
            <a:r>
              <a:rPr lang="lv-LV" sz="2300" dirty="0" smtClean="0"/>
              <a:t>4. citas ZPI piemērošanai prioritāras preču un pakalpojumu grupas un būvdarbus, un to ZPI kritērijus </a:t>
            </a:r>
            <a:r>
              <a:rPr lang="lv-LV" sz="2300" i="1" dirty="0" smtClean="0"/>
              <a:t>(2. pielikums);</a:t>
            </a:r>
          </a:p>
          <a:p>
            <a:pPr>
              <a:spcBef>
                <a:spcPts val="300"/>
              </a:spcBef>
            </a:pPr>
            <a:r>
              <a:rPr lang="lv-LV" sz="2300" dirty="0" smtClean="0"/>
              <a:t>5. aprites cikla izmaksu metodiku enerģiju patērējošām precēm </a:t>
            </a:r>
            <a:r>
              <a:rPr lang="lv-LV" sz="2300" i="1" dirty="0" smtClean="0"/>
              <a:t>(3. pielikums).</a:t>
            </a:r>
          </a:p>
          <a:p>
            <a:pPr eaLnBrk="1" hangingPunct="1"/>
            <a:endParaRPr lang="lv-LV" sz="2400" dirty="0" smtClean="0"/>
          </a:p>
        </p:txBody>
      </p:sp>
      <p:sp>
        <p:nvSpPr>
          <p:cNvPr id="24580" name="Slide Number Placeholder 4"/>
          <p:cNvSpPr>
            <a:spLocks noGrp="1"/>
          </p:cNvSpPr>
          <p:nvPr>
            <p:ph type="sldNum" sz="quarter" idx="13"/>
          </p:nvPr>
        </p:nvSpPr>
        <p:spPr>
          <a:xfrm>
            <a:off x="8388350" y="6381750"/>
            <a:ext cx="595313" cy="304800"/>
          </a:xfrm>
        </p:spPr>
        <p:txBody>
          <a:bodyPr/>
          <a:lstStyle/>
          <a:p>
            <a:pPr algn="ctr">
              <a:defRPr/>
            </a:pPr>
            <a:fld id="{D689F638-ED4D-4809-8B13-DFB59F06BA0F}" type="slidenum">
              <a:rPr lang="ru-RU" sz="1400" smtClean="0">
                <a:solidFill>
                  <a:srgbClr val="000000"/>
                </a:solidFill>
                <a:latin typeface="Times New Roman" pitchFamily="18" charset="0"/>
              </a:rPr>
              <a:pPr algn="ctr">
                <a:defRPr/>
              </a:pPr>
              <a:t>12</a:t>
            </a:fld>
            <a:endParaRPr lang="ru-RU" sz="140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24075" y="260350"/>
            <a:ext cx="6696075" cy="1157288"/>
          </a:xfrm>
        </p:spPr>
        <p:txBody>
          <a:bodyPr>
            <a:normAutofit fontScale="90000"/>
          </a:bodyPr>
          <a:lstStyle/>
          <a:p>
            <a:pPr algn="ctr" eaLnBrk="1" hangingPunct="1"/>
            <a:r>
              <a:rPr lang="lv-LV" sz="2200" smtClean="0"/>
              <a:t>Preču un pakalpojumu grupas, kurām obligāti piemērojams ZPI, un ZPI kritēriji, kurus izmanto to publiskajā iepirkumā (1.pielikums) </a:t>
            </a:r>
            <a:r>
              <a:rPr lang="lv-LV" sz="2200" i="1" smtClean="0"/>
              <a:t>(projekts) </a:t>
            </a:r>
            <a:r>
              <a:rPr lang="lv-LV" sz="2200" smtClean="0"/>
              <a:t/>
            </a:r>
            <a:br>
              <a:rPr lang="lv-LV" sz="2200" smtClean="0"/>
            </a:br>
            <a:endParaRPr lang="lv-LV" sz="2200" i="1" smtClean="0"/>
          </a:p>
        </p:txBody>
      </p:sp>
      <p:sp>
        <p:nvSpPr>
          <p:cNvPr id="25603" name="Content Placeholder 2"/>
          <p:cNvSpPr>
            <a:spLocks noGrp="1"/>
          </p:cNvSpPr>
          <p:nvPr>
            <p:ph idx="1"/>
          </p:nvPr>
        </p:nvSpPr>
        <p:spPr>
          <a:xfrm>
            <a:off x="611188" y="2276475"/>
            <a:ext cx="8281987" cy="3816350"/>
          </a:xfrm>
        </p:spPr>
        <p:txBody>
          <a:bodyPr/>
          <a:lstStyle/>
          <a:p>
            <a:pPr eaLnBrk="1" hangingPunct="1"/>
            <a:r>
              <a:rPr lang="lv-LV" sz="2800" smtClean="0"/>
              <a:t>1. Biroja papīrs; </a:t>
            </a:r>
          </a:p>
          <a:p>
            <a:pPr eaLnBrk="1" hangingPunct="1"/>
            <a:r>
              <a:rPr lang="lv-LV" sz="2800" smtClean="0"/>
              <a:t>2. Biroja tehnika;</a:t>
            </a:r>
          </a:p>
          <a:p>
            <a:pPr eaLnBrk="1" hangingPunct="1"/>
            <a:r>
              <a:rPr lang="lv-LV" sz="2800" smtClean="0"/>
              <a:t>3. Datortehnika;</a:t>
            </a:r>
          </a:p>
          <a:p>
            <a:pPr eaLnBrk="1" hangingPunct="1"/>
            <a:r>
              <a:rPr lang="lv-LV" sz="2800" smtClean="0"/>
              <a:t>4. Pārtika un ēdināšanas pakalpojumi;</a:t>
            </a:r>
          </a:p>
          <a:p>
            <a:pPr eaLnBrk="1" hangingPunct="1"/>
            <a:r>
              <a:rPr lang="lv-LV" sz="2800" smtClean="0"/>
              <a:t>5. Tīrīšanas līdzekļi un pakalpojumi;</a:t>
            </a:r>
          </a:p>
          <a:p>
            <a:pPr eaLnBrk="1" hangingPunct="1"/>
            <a:r>
              <a:rPr lang="lv-LV" sz="2800" smtClean="0"/>
              <a:t>6. Iekštelpu apgaismojums;</a:t>
            </a:r>
          </a:p>
          <a:p>
            <a:pPr eaLnBrk="1" hangingPunct="1"/>
            <a:r>
              <a:rPr lang="lv-LV" sz="2800" smtClean="0"/>
              <a:t>7. Ielu apgaismojums un satiksmes signāli.</a:t>
            </a:r>
          </a:p>
          <a:p>
            <a:pPr eaLnBrk="1" hangingPunct="1"/>
            <a:endParaRPr lang="lv-LV" sz="2400" smtClean="0"/>
          </a:p>
        </p:txBody>
      </p:sp>
      <p:sp>
        <p:nvSpPr>
          <p:cNvPr id="25604" name="Slide Number Placeholder 4"/>
          <p:cNvSpPr>
            <a:spLocks noGrp="1"/>
          </p:cNvSpPr>
          <p:nvPr>
            <p:ph type="sldNum" sz="quarter" idx="13"/>
          </p:nvPr>
        </p:nvSpPr>
        <p:spPr>
          <a:xfrm>
            <a:off x="8388350" y="6381750"/>
            <a:ext cx="595313" cy="304800"/>
          </a:xfrm>
        </p:spPr>
        <p:txBody>
          <a:bodyPr/>
          <a:lstStyle/>
          <a:p>
            <a:pPr algn="ctr">
              <a:defRPr/>
            </a:pPr>
            <a:fld id="{E93F1461-F667-4AFB-B8D4-D9CE608ECF03}" type="slidenum">
              <a:rPr lang="ru-RU" sz="1400" smtClean="0">
                <a:solidFill>
                  <a:srgbClr val="000000"/>
                </a:solidFill>
                <a:latin typeface="Times New Roman" pitchFamily="18" charset="0"/>
              </a:rPr>
              <a:pPr algn="ctr">
                <a:defRPr/>
              </a:pPr>
              <a:t>13</a:t>
            </a:fld>
            <a:endParaRPr lang="ru-RU" sz="140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1050" y="476250"/>
            <a:ext cx="6096000" cy="725488"/>
          </a:xfrm>
        </p:spPr>
        <p:txBody>
          <a:bodyPr>
            <a:normAutofit fontScale="90000"/>
          </a:bodyPr>
          <a:lstStyle/>
          <a:p>
            <a:pPr algn="ctr" eaLnBrk="1" hangingPunct="1"/>
            <a:r>
              <a:rPr lang="lv-LV" sz="2800" dirty="0" smtClean="0"/>
              <a:t>Vides kritēriju piemērošana</a:t>
            </a:r>
            <a:br>
              <a:rPr lang="lv-LV" sz="2800" dirty="0" smtClean="0"/>
            </a:br>
            <a:r>
              <a:rPr lang="lv-LV" sz="2800" dirty="0" smtClean="0"/>
              <a:t>biroja papīrs</a:t>
            </a:r>
          </a:p>
        </p:txBody>
      </p:sp>
      <p:sp>
        <p:nvSpPr>
          <p:cNvPr id="13315" name="Slide Number Placeholder 5"/>
          <p:cNvSpPr>
            <a:spLocks noGrp="1"/>
          </p:cNvSpPr>
          <p:nvPr>
            <p:ph type="sldNum" sz="quarter" idx="13"/>
          </p:nvPr>
        </p:nvSpPr>
        <p:spPr>
          <a:xfrm>
            <a:off x="8534400" y="6324600"/>
            <a:ext cx="387350" cy="304800"/>
          </a:xfrm>
        </p:spPr>
        <p:txBody>
          <a:bodyPr/>
          <a:lstStyle/>
          <a:p>
            <a:pPr algn="ctr">
              <a:defRPr/>
            </a:pPr>
            <a:fld id="{6207284E-089D-4909-85E9-4CEC1A9C2E84}" type="slidenum">
              <a:rPr lang="en-US" altLang="en-US" sz="1400" smtClean="0">
                <a:solidFill>
                  <a:srgbClr val="000000"/>
                </a:solidFill>
                <a:latin typeface="Times New Roman" pitchFamily="18" charset="0"/>
              </a:rPr>
              <a:pPr algn="ctr">
                <a:defRPr/>
              </a:pPr>
              <a:t>14</a:t>
            </a:fld>
            <a:endParaRPr lang="en-US" altLang="en-US" sz="1400" dirty="0" smtClean="0">
              <a:solidFill>
                <a:srgbClr val="000000"/>
              </a:solidFill>
              <a:latin typeface="Times New Roman" pitchFamily="18" charset="0"/>
            </a:endParaRPr>
          </a:p>
        </p:txBody>
      </p:sp>
      <p:sp>
        <p:nvSpPr>
          <p:cNvPr id="20" name="Rectangle 19"/>
          <p:cNvSpPr/>
          <p:nvPr/>
        </p:nvSpPr>
        <p:spPr>
          <a:xfrm>
            <a:off x="755576" y="1819329"/>
            <a:ext cx="7920880" cy="424732"/>
          </a:xfrm>
          <a:prstGeom prst="rect">
            <a:avLst/>
          </a:prstGeom>
        </p:spPr>
        <p:txBody>
          <a:bodyPr wrap="square">
            <a:spAutoFit/>
          </a:bodyPr>
          <a:lstStyle/>
          <a:p>
            <a:pPr marL="334963" indent="-334963">
              <a:lnSpc>
                <a:spcPct val="90000"/>
              </a:lnSpc>
              <a:spcBef>
                <a:spcPts val="550"/>
              </a:spcBef>
              <a:buClr>
                <a:srgbClr val="99FF66"/>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lv-LV" altLang="en-US" sz="2400" dirty="0">
              <a:latin typeface="Verdana" pitchFamily="34" charset="0"/>
              <a:ea typeface="Verdana" pitchFamily="34" charset="0"/>
              <a:cs typeface="Verdana" pitchFamily="34" charset="0"/>
            </a:endParaRPr>
          </a:p>
        </p:txBody>
      </p:sp>
      <p:sp>
        <p:nvSpPr>
          <p:cNvPr id="5" name="Rectangle 4"/>
          <p:cNvSpPr/>
          <p:nvPr/>
        </p:nvSpPr>
        <p:spPr>
          <a:xfrm>
            <a:off x="2286000" y="3141870"/>
            <a:ext cx="4572000" cy="574260"/>
          </a:xfrm>
          <a:prstGeom prst="rect">
            <a:avLst/>
          </a:prstGeom>
        </p:spPr>
        <p:txBody>
          <a:bodyPr>
            <a:spAutoFit/>
          </a:bodyPr>
          <a:lstStyle/>
          <a:p>
            <a:pPr lvl="0" algn="ctr" defTabSz="449263">
              <a:lnSpc>
                <a:spcPct val="8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altLang="en-US" b="1" dirty="0" smtClean="0">
              <a:solidFill>
                <a:srgbClr val="C4BC96"/>
              </a:solidFill>
              <a:latin typeface="Arial" panose="020B0604020202020204" pitchFamily="34" charset="0"/>
              <a:ea typeface="MS Gothic" panose="020B0609070205080204" pitchFamily="49" charset="-128"/>
            </a:endParaRPr>
          </a:p>
          <a:p>
            <a:pPr lvl="0" algn="ctr" defTabSz="449263">
              <a:lnSpc>
                <a:spcPct val="8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altLang="en-US" b="1" dirty="0" smtClean="0">
              <a:solidFill>
                <a:srgbClr val="C4BC96"/>
              </a:solidFill>
              <a:latin typeface="Arial" panose="020B0604020202020204" pitchFamily="34" charset="0"/>
              <a:ea typeface="MS Gothic" panose="020B0609070205080204" pitchFamily="49" charset="-128"/>
            </a:endParaRPr>
          </a:p>
        </p:txBody>
      </p:sp>
      <p:graphicFrame>
        <p:nvGraphicFramePr>
          <p:cNvPr id="7" name="Group 4"/>
          <p:cNvGraphicFramePr>
            <a:graphicFrameLocks noGrp="1"/>
          </p:cNvGraphicFramePr>
          <p:nvPr>
            <p:extLst>
              <p:ext uri="{D42A27DB-BD31-4B8C-83A1-F6EECF244321}">
                <p14:modId xmlns:p14="http://schemas.microsoft.com/office/powerpoint/2010/main" val="2288155106"/>
              </p:ext>
            </p:extLst>
          </p:nvPr>
        </p:nvGraphicFramePr>
        <p:xfrm>
          <a:off x="739753" y="1772816"/>
          <a:ext cx="7792687" cy="4824536"/>
        </p:xfrm>
        <a:graphic>
          <a:graphicData uri="http://schemas.openxmlformats.org/drawingml/2006/table">
            <a:tbl>
              <a:tblPr/>
              <a:tblGrid>
                <a:gridCol w="3809098"/>
                <a:gridCol w="3983589"/>
              </a:tblGrid>
              <a:tr h="666211">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rPr>
                        <a:t>IETEKME</a:t>
                      </a: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rPr>
                        <a:t>ZPI IESPĒJAS</a:t>
                      </a: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941035">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Mežu izciršana un </a:t>
                      </a:r>
                      <a:r>
                        <a:rPr kumimoji="0" lang="lv-LV" altLang="en-US" sz="2000" b="1" i="0" u="none" strike="noStrike" cap="none" normalizeH="0" baseline="0" dirty="0" err="1"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biodaudzveidības</a:t>
                      </a: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samazināšanās</a:t>
                      </a: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a:txBody>
                    <a:bodyPr/>
                    <a:lstStyle>
                      <a:lvl1pPr marL="130175" indent="-127000">
                        <a:spcBef>
                          <a:spcPts val="800"/>
                        </a:spcBef>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130175" marR="0" lvl="0" indent="-127000" algn="l" defTabSz="449263" rtl="0" eaLnBrk="1" fontAlgn="base" latinLnBrk="0" hangingPunct="1">
                        <a:lnSpc>
                          <a:spcPct val="87000"/>
                        </a:lnSpc>
                        <a:spcBef>
                          <a:spcPct val="0"/>
                        </a:spcBef>
                        <a:spcAft>
                          <a:spcPct val="0"/>
                        </a:spcAft>
                        <a:buClrTx/>
                        <a:buSzPct val="100000"/>
                        <a:buFontTx/>
                        <a:buNone/>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pP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Prioritāte iepirkumā:</a:t>
                      </a:r>
                    </a:p>
                    <a:p>
                      <a:pPr marL="130175" marR="0" lvl="0" indent="-127000" algn="l" defTabSz="449263" rtl="0" eaLnBrk="1" fontAlgn="base" latinLnBrk="0" hangingPunct="1">
                        <a:lnSpc>
                          <a:spcPct val="87000"/>
                        </a:lnSpc>
                        <a:spcBef>
                          <a:spcPct val="0"/>
                        </a:spcBef>
                        <a:spcAft>
                          <a:spcPct val="0"/>
                        </a:spcAft>
                        <a:buClr>
                          <a:srgbClr val="000000"/>
                        </a:buClr>
                        <a:buSzPct val="45000"/>
                        <a:buFont typeface="Wingdings" panose="05000000000000000000" pitchFamily="2" charset="2"/>
                        <a:buChar char=""/>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pP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a:t>
                      </a: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otrreizēji pārstrādātam </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r>
                        <a:rPr kumimoji="0" lang="lv-LV" altLang="en-US" sz="2000" b="0" i="0" u="none" strike="noStrike" cap="none" normalizeH="0" baseline="0" dirty="0" err="1"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reciklētam</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papīram</a:t>
                      </a:r>
                    </a:p>
                    <a:p>
                      <a:pPr marL="130175" marR="0" lvl="0" indent="-127000" algn="l" defTabSz="449263" rtl="0" eaLnBrk="1" fontAlgn="base" latinLnBrk="0" hangingPunct="1">
                        <a:lnSpc>
                          <a:spcPct val="87000"/>
                        </a:lnSpc>
                        <a:spcBef>
                          <a:spcPct val="0"/>
                        </a:spcBef>
                        <a:spcAft>
                          <a:spcPct val="0"/>
                        </a:spcAft>
                        <a:buClr>
                          <a:srgbClr val="000000"/>
                        </a:buClr>
                        <a:buSzPct val="45000"/>
                        <a:buFont typeface="Wingdings" panose="05000000000000000000" pitchFamily="2" charset="2"/>
                        <a:buChar char=""/>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pP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ražotam no </a:t>
                      </a: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ilgtspējīgi apsaimniekotiem mežiem </a:t>
                      </a:r>
                    </a:p>
                    <a:p>
                      <a:pPr marL="130175" marR="0" lvl="0" indent="-127000" algn="l" defTabSz="449263" rtl="0" eaLnBrk="1" fontAlgn="base" latinLnBrk="0" hangingPunct="1">
                        <a:lnSpc>
                          <a:spcPct val="87000"/>
                        </a:lnSpc>
                        <a:spcBef>
                          <a:spcPct val="0"/>
                        </a:spcBef>
                        <a:spcAft>
                          <a:spcPct val="0"/>
                        </a:spcAft>
                        <a:buClr>
                          <a:srgbClr val="000000"/>
                        </a:buClr>
                        <a:buSzPct val="45000"/>
                        <a:buFont typeface="Wingdings" panose="05000000000000000000" pitchFamily="2" charset="2"/>
                        <a:buChar char=""/>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pP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ražotam fabrikās ar zemu enerģijas patēriņu un emisijām</a:t>
                      </a:r>
                    </a:p>
                    <a:p>
                      <a:pPr marL="130175" marR="0" lvl="0" indent="-127000" algn="l" defTabSz="449263" rtl="0" eaLnBrk="1" fontAlgn="base" latinLnBrk="0" hangingPunct="1">
                        <a:lnSpc>
                          <a:spcPct val="87000"/>
                        </a:lnSpc>
                        <a:spcBef>
                          <a:spcPct val="0"/>
                        </a:spcBef>
                        <a:spcAft>
                          <a:spcPct val="0"/>
                        </a:spcAft>
                        <a:buClr>
                          <a:srgbClr val="000000"/>
                        </a:buClr>
                        <a:buSzPct val="45000"/>
                        <a:buFont typeface="Wingdings" panose="05000000000000000000" pitchFamily="2" charset="2"/>
                        <a:buChar char=""/>
                        <a:tabLst>
                          <a:tab pos="130175" algn="l"/>
                          <a:tab pos="577850" algn="l"/>
                          <a:tab pos="1027113" algn="l"/>
                          <a:tab pos="1476375" algn="l"/>
                          <a:tab pos="1925638" algn="l"/>
                          <a:tab pos="2374900" algn="l"/>
                          <a:tab pos="2824163" algn="l"/>
                          <a:tab pos="3273425" algn="l"/>
                          <a:tab pos="3722688" algn="l"/>
                          <a:tab pos="4171950" algn="l"/>
                          <a:tab pos="4621213" algn="l"/>
                          <a:tab pos="5070475" algn="l"/>
                          <a:tab pos="5519738" algn="l"/>
                          <a:tab pos="5969000" algn="l"/>
                          <a:tab pos="6418263" algn="l"/>
                          <a:tab pos="6867525" algn="l"/>
                          <a:tab pos="7316788" algn="l"/>
                          <a:tab pos="7766050" algn="l"/>
                          <a:tab pos="8215313" algn="l"/>
                          <a:tab pos="8664575" algn="l"/>
                          <a:tab pos="9113838" algn="l"/>
                        </a:tabLst>
                      </a:pP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ražošanas un balināšanas procesā nav izmantotas īpaši </a:t>
                      </a: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kaitīgas vielas </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(Cl</a:t>
                      </a:r>
                      <a:r>
                        <a:rPr kumimoji="0" lang="lv-LV" altLang="en-US" sz="2000" b="0" i="0" u="none" strike="noStrike" cap="none" normalizeH="0" baseline="-1400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2</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2276255">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Emisijas</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gaisā un ūdenī papīra ražošanas procesā </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Vides un </a:t>
                      </a: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veselības problēmas </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saistībā ar celulozes balināšanu (hlors, dioksīni, smagie metāli) </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Enerģijas un ūdens patēriņš </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papīra ražošanas procesā</a:t>
                      </a: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vMerge="1">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v-LV" altLang="en-US" sz="2000" b="0" i="0" u="none" strike="noStrike" cap="none" normalizeH="0" baseline="0" dirty="0" smtClean="0">
                        <a:ln>
                          <a:noFill/>
                        </a:ln>
                        <a:solidFill>
                          <a:srgbClr val="FFFFFF"/>
                        </a:solidFill>
                        <a:effectLst/>
                        <a:latin typeface="Arial" panose="020B0604020202020204" pitchFamily="34" charset="0"/>
                        <a:ea typeface="MS Gothic" panose="020B0609070205080204" pitchFamily="49" charset="-128"/>
                        <a:cs typeface="Arial" panose="020B0604020202020204" pitchFamily="34" charset="0"/>
                      </a:endParaRPr>
                    </a:p>
                  </a:txBody>
                  <a:tcPr marL="90000" marR="90000" marT="92160" marB="46800" horzOverflow="overflow">
                    <a:lnL>
                      <a:noFill/>
                    </a:lnL>
                    <a:lnR>
                      <a:noFill/>
                    </a:lnR>
                    <a:lnT>
                      <a:noFill/>
                    </a:lnT>
                    <a:lnB>
                      <a:noFill/>
                    </a:lnB>
                    <a:lnTlToBr>
                      <a:noFill/>
                    </a:lnTlToBr>
                    <a:lnBlToTr>
                      <a:noFill/>
                    </a:lnBlToTr>
                    <a:solidFill>
                      <a:srgbClr val="99CCFF"/>
                    </a:solidFill>
                  </a:tcPr>
                </a:tc>
              </a:tr>
              <a:tr h="941035">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Atkritumu veidošanās </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papīra ražošanas un lietošanas procesā </a:t>
                      </a: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Prasības izlietotā </a:t>
                      </a:r>
                      <a:r>
                        <a:rPr kumimoji="0" lang="lv-LV" altLang="en-US" sz="20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papīra savākšanai </a:t>
                      </a:r>
                      <a:r>
                        <a:rPr kumimoji="0" lang="lv-LV" altLang="en-US" sz="20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un apsaimniekošanai</a:t>
                      </a: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1050" y="476250"/>
            <a:ext cx="6096000" cy="725488"/>
          </a:xfrm>
        </p:spPr>
        <p:txBody>
          <a:bodyPr>
            <a:normAutofit fontScale="90000"/>
          </a:bodyPr>
          <a:lstStyle/>
          <a:p>
            <a:pPr algn="ctr" eaLnBrk="1" hangingPunct="1"/>
            <a:r>
              <a:rPr lang="lv-LV" sz="2800" dirty="0" smtClean="0"/>
              <a:t>Vides kritēriju piemērošana</a:t>
            </a:r>
            <a:br>
              <a:rPr lang="lv-LV" sz="2800" dirty="0" smtClean="0"/>
            </a:br>
            <a:r>
              <a:rPr lang="lv-LV" sz="2800" dirty="0" smtClean="0"/>
              <a:t>Biroja tehnika</a:t>
            </a:r>
            <a:br>
              <a:rPr lang="lv-LV" sz="2800" dirty="0" smtClean="0"/>
            </a:br>
            <a:endParaRPr lang="lv-LV" sz="2800" dirty="0" smtClean="0"/>
          </a:p>
        </p:txBody>
      </p:sp>
      <p:sp>
        <p:nvSpPr>
          <p:cNvPr id="13315" name="Slide Number Placeholder 5"/>
          <p:cNvSpPr>
            <a:spLocks noGrp="1"/>
          </p:cNvSpPr>
          <p:nvPr>
            <p:ph type="sldNum" sz="quarter" idx="13"/>
          </p:nvPr>
        </p:nvSpPr>
        <p:spPr>
          <a:xfrm>
            <a:off x="8534400" y="6324600"/>
            <a:ext cx="387350" cy="304800"/>
          </a:xfrm>
        </p:spPr>
        <p:txBody>
          <a:bodyPr/>
          <a:lstStyle/>
          <a:p>
            <a:pPr algn="ctr">
              <a:defRPr/>
            </a:pPr>
            <a:fld id="{6207284E-089D-4909-85E9-4CEC1A9C2E84}" type="slidenum">
              <a:rPr lang="en-US" altLang="en-US" sz="1400" smtClean="0">
                <a:solidFill>
                  <a:srgbClr val="000000"/>
                </a:solidFill>
                <a:latin typeface="Times New Roman" pitchFamily="18" charset="0"/>
              </a:rPr>
              <a:pPr algn="ctr">
                <a:defRPr/>
              </a:pPr>
              <a:t>15</a:t>
            </a:fld>
            <a:endParaRPr lang="en-US" altLang="en-US" sz="1400" smtClean="0">
              <a:solidFill>
                <a:srgbClr val="000000"/>
              </a:solidFill>
              <a:latin typeface="Times New Roman" pitchFamily="18" charset="0"/>
            </a:endParaRPr>
          </a:p>
        </p:txBody>
      </p:sp>
      <p:sp>
        <p:nvSpPr>
          <p:cNvPr id="20" name="Rectangle 19"/>
          <p:cNvSpPr/>
          <p:nvPr/>
        </p:nvSpPr>
        <p:spPr>
          <a:xfrm>
            <a:off x="755576" y="1819329"/>
            <a:ext cx="7920880" cy="424732"/>
          </a:xfrm>
          <a:prstGeom prst="rect">
            <a:avLst/>
          </a:prstGeom>
        </p:spPr>
        <p:txBody>
          <a:bodyPr wrap="square">
            <a:spAutoFit/>
          </a:bodyPr>
          <a:lstStyle/>
          <a:p>
            <a:pPr marL="334963" indent="-334963">
              <a:lnSpc>
                <a:spcPct val="90000"/>
              </a:lnSpc>
              <a:spcBef>
                <a:spcPts val="550"/>
              </a:spcBef>
              <a:buClr>
                <a:srgbClr val="99FF66"/>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lv-LV" altLang="en-US" sz="2400" dirty="0">
              <a:latin typeface="Verdana" pitchFamily="34" charset="0"/>
              <a:ea typeface="Verdana" pitchFamily="34" charset="0"/>
              <a:cs typeface="Verdana" pitchFamily="34" charset="0"/>
            </a:endParaRPr>
          </a:p>
        </p:txBody>
      </p:sp>
      <p:sp>
        <p:nvSpPr>
          <p:cNvPr id="5" name="Rectangle 4"/>
          <p:cNvSpPr/>
          <p:nvPr/>
        </p:nvSpPr>
        <p:spPr>
          <a:xfrm>
            <a:off x="2286000" y="3141870"/>
            <a:ext cx="4572000" cy="574260"/>
          </a:xfrm>
          <a:prstGeom prst="rect">
            <a:avLst/>
          </a:prstGeom>
        </p:spPr>
        <p:txBody>
          <a:bodyPr>
            <a:spAutoFit/>
          </a:bodyPr>
          <a:lstStyle/>
          <a:p>
            <a:pPr lvl="0" algn="ctr" defTabSz="449263">
              <a:lnSpc>
                <a:spcPct val="8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altLang="en-US" b="1" dirty="0" smtClean="0">
              <a:solidFill>
                <a:srgbClr val="C4BC96"/>
              </a:solidFill>
              <a:latin typeface="Arial" panose="020B0604020202020204" pitchFamily="34" charset="0"/>
              <a:ea typeface="MS Gothic" panose="020B0609070205080204" pitchFamily="49" charset="-128"/>
            </a:endParaRPr>
          </a:p>
          <a:p>
            <a:pPr lvl="0" algn="ctr" defTabSz="449263">
              <a:lnSpc>
                <a:spcPct val="8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altLang="en-US" b="1" dirty="0" smtClean="0">
              <a:solidFill>
                <a:srgbClr val="C4BC96"/>
              </a:solidFill>
              <a:latin typeface="Arial" panose="020B0604020202020204" pitchFamily="34" charset="0"/>
              <a:ea typeface="MS Gothic" panose="020B0609070205080204" pitchFamily="49" charset="-128"/>
            </a:endParaRPr>
          </a:p>
        </p:txBody>
      </p:sp>
      <p:graphicFrame>
        <p:nvGraphicFramePr>
          <p:cNvPr id="7" name="Group 4"/>
          <p:cNvGraphicFramePr>
            <a:graphicFrameLocks noGrp="1"/>
          </p:cNvGraphicFramePr>
          <p:nvPr>
            <p:extLst>
              <p:ext uri="{D42A27DB-BD31-4B8C-83A1-F6EECF244321}">
                <p14:modId xmlns:p14="http://schemas.microsoft.com/office/powerpoint/2010/main" val="416639660"/>
              </p:ext>
            </p:extLst>
          </p:nvPr>
        </p:nvGraphicFramePr>
        <p:xfrm>
          <a:off x="708660" y="1700809"/>
          <a:ext cx="7895788" cy="4499351"/>
        </p:xfrm>
        <a:graphic>
          <a:graphicData uri="http://schemas.openxmlformats.org/drawingml/2006/table">
            <a:tbl>
              <a:tblPr/>
              <a:tblGrid>
                <a:gridCol w="4047750"/>
                <a:gridCol w="3848038"/>
              </a:tblGrid>
              <a:tr h="341245">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IETEKME</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ZPI IESPĒJAS</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558282">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Enerģijas patēriņš un saistītās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CO</a:t>
                      </a:r>
                      <a:r>
                        <a:rPr kumimoji="0" lang="lv-LV" altLang="en-US" sz="1800" b="1" i="0" u="none" strike="noStrike" cap="none" normalizeH="0" baseline="-1400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2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emisijas.</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Energoefektīvu</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iekārtu iepirkums</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883178">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Gaisa, augsnes un ūdens piesārņojums</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O</a:t>
                      </a:r>
                      <a:r>
                        <a:rPr kumimoji="0" lang="lv-LV" altLang="en-US" sz="1800" b="0" i="0" u="none" strike="noStrike" cap="none" normalizeH="0" baseline="-1400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3 </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veidošanās (smogs) </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Iepirkt preces ar ierobežotu kaitīgo savienojumu saturu</a:t>
                      </a:r>
                    </a:p>
                  </a:txBody>
                  <a:tcPr marL="90000" marR="90000" marT="9216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558282">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Negatīvs iespaids uz lietotāju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veselību</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(troksnis, emisijas)</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Iepirkt preces ar zemu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trokšņu līmeni</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2013313">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Ar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iepakojumu</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un ierīces ekspluatācijas beigām saistīto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atkritumu</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 veidošanās</a:t>
                      </a:r>
                    </a:p>
                  </a:txBody>
                  <a:tcPr marL="90000" marR="90000" marT="9216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Nodrošināt iepakojuma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otrreizējās pārstrādes </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iespējas.</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Palielināt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otrreizēji pārstrādājama </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iepakojuma izmantošanu.</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Nodrošināt aprīkojuma </a:t>
                      </a:r>
                      <a:r>
                        <a:rPr kumimoji="0" lang="lv-LV" altLang="en-US" sz="1800" b="1"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atpakaļ pieņemšanu </a:t>
                      </a:r>
                      <a:r>
                        <a:rPr kumimoji="0" lang="lv-LV" altLang="en-US" sz="1800" b="0" i="0" u="none" strike="noStrike" cap="none" normalizeH="0" baseline="0" dirty="0" smtClean="0">
                          <a:ln>
                            <a:noFill/>
                          </a:ln>
                          <a:solidFill>
                            <a:srgbClr val="000000"/>
                          </a:solidFill>
                          <a:effectLst/>
                          <a:latin typeface="Arial" panose="020B0604020202020204" pitchFamily="34" charset="0"/>
                          <a:ea typeface="MS Gothic" panose="020B0609070205080204" pitchFamily="49" charset="-128"/>
                          <a:cs typeface="Arial" panose="020B0604020202020204" pitchFamily="34" charset="0"/>
                        </a:rPr>
                        <a:t>bez maksas renovācijai un otrreizējai pārstrādei. </a:t>
                      </a:r>
                    </a:p>
                  </a:txBody>
                  <a:tcPr marL="90000" marR="90000" marT="89765"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1050" y="476250"/>
            <a:ext cx="6096000" cy="725488"/>
          </a:xfrm>
        </p:spPr>
        <p:txBody>
          <a:bodyPr>
            <a:normAutofit fontScale="90000"/>
          </a:bodyPr>
          <a:lstStyle/>
          <a:p>
            <a:pPr algn="ctr" eaLnBrk="1" hangingPunct="1"/>
            <a:r>
              <a:rPr lang="lv-LV" sz="2800" dirty="0" smtClean="0"/>
              <a:t>Vides kritēriju piemērošana</a:t>
            </a:r>
            <a:br>
              <a:rPr lang="lv-LV" sz="2800" dirty="0" smtClean="0"/>
            </a:br>
            <a:r>
              <a:rPr lang="lv-LV" sz="2800" dirty="0" smtClean="0"/>
              <a:t>Tīrīšanas līdzekļi</a:t>
            </a:r>
            <a:br>
              <a:rPr lang="lv-LV" sz="2800" dirty="0" smtClean="0"/>
            </a:br>
            <a:endParaRPr lang="lv-LV" sz="2800" dirty="0" smtClean="0"/>
          </a:p>
        </p:txBody>
      </p:sp>
      <p:sp>
        <p:nvSpPr>
          <p:cNvPr id="13315" name="Slide Number Placeholder 5"/>
          <p:cNvSpPr>
            <a:spLocks noGrp="1"/>
          </p:cNvSpPr>
          <p:nvPr>
            <p:ph type="sldNum" sz="quarter" idx="13"/>
          </p:nvPr>
        </p:nvSpPr>
        <p:spPr>
          <a:xfrm>
            <a:off x="8534400" y="6324600"/>
            <a:ext cx="387350" cy="304800"/>
          </a:xfrm>
        </p:spPr>
        <p:txBody>
          <a:bodyPr/>
          <a:lstStyle/>
          <a:p>
            <a:pPr algn="ctr">
              <a:defRPr/>
            </a:pPr>
            <a:fld id="{6207284E-089D-4909-85E9-4CEC1A9C2E84}" type="slidenum">
              <a:rPr lang="en-US" altLang="en-US" sz="1400" smtClean="0">
                <a:solidFill>
                  <a:srgbClr val="000000"/>
                </a:solidFill>
                <a:latin typeface="Times New Roman" pitchFamily="18" charset="0"/>
              </a:rPr>
              <a:pPr algn="ctr">
                <a:defRPr/>
              </a:pPr>
              <a:t>16</a:t>
            </a:fld>
            <a:endParaRPr lang="en-US" altLang="en-US" sz="1400" smtClean="0">
              <a:solidFill>
                <a:srgbClr val="000000"/>
              </a:solidFill>
              <a:latin typeface="Times New Roman" pitchFamily="18" charset="0"/>
            </a:endParaRPr>
          </a:p>
        </p:txBody>
      </p:sp>
      <p:sp>
        <p:nvSpPr>
          <p:cNvPr id="20" name="Rectangle 19"/>
          <p:cNvSpPr/>
          <p:nvPr/>
        </p:nvSpPr>
        <p:spPr>
          <a:xfrm>
            <a:off x="755576" y="1819329"/>
            <a:ext cx="7920880" cy="424732"/>
          </a:xfrm>
          <a:prstGeom prst="rect">
            <a:avLst/>
          </a:prstGeom>
        </p:spPr>
        <p:txBody>
          <a:bodyPr wrap="square">
            <a:spAutoFit/>
          </a:bodyPr>
          <a:lstStyle/>
          <a:p>
            <a:pPr marL="334963" indent="-334963">
              <a:lnSpc>
                <a:spcPct val="90000"/>
              </a:lnSpc>
              <a:spcBef>
                <a:spcPts val="550"/>
              </a:spcBef>
              <a:buClr>
                <a:srgbClr val="99FF66"/>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lv-LV" altLang="en-US" sz="2400" dirty="0">
              <a:latin typeface="Verdana" pitchFamily="34" charset="0"/>
              <a:ea typeface="Verdana" pitchFamily="34" charset="0"/>
              <a:cs typeface="Verdana" pitchFamily="34" charset="0"/>
            </a:endParaRPr>
          </a:p>
        </p:txBody>
      </p:sp>
      <p:sp>
        <p:nvSpPr>
          <p:cNvPr id="5" name="Rectangle 4"/>
          <p:cNvSpPr/>
          <p:nvPr/>
        </p:nvSpPr>
        <p:spPr>
          <a:xfrm>
            <a:off x="2286000" y="3141870"/>
            <a:ext cx="4572000" cy="574260"/>
          </a:xfrm>
          <a:prstGeom prst="rect">
            <a:avLst/>
          </a:prstGeom>
        </p:spPr>
        <p:txBody>
          <a:bodyPr>
            <a:spAutoFit/>
          </a:bodyPr>
          <a:lstStyle/>
          <a:p>
            <a:pPr lvl="0" algn="ctr" defTabSz="449263">
              <a:lnSpc>
                <a:spcPct val="8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altLang="en-US" b="1" dirty="0" smtClean="0">
              <a:solidFill>
                <a:srgbClr val="C4BC96"/>
              </a:solidFill>
              <a:latin typeface="Arial" panose="020B0604020202020204" pitchFamily="34" charset="0"/>
              <a:ea typeface="MS Gothic" panose="020B0609070205080204" pitchFamily="49" charset="-128"/>
            </a:endParaRPr>
          </a:p>
          <a:p>
            <a:pPr lvl="0" algn="ctr" defTabSz="449263">
              <a:lnSpc>
                <a:spcPct val="8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altLang="en-US" b="1" dirty="0" smtClean="0">
              <a:solidFill>
                <a:srgbClr val="C4BC96"/>
              </a:solidFill>
              <a:latin typeface="Arial" panose="020B0604020202020204" pitchFamily="34" charset="0"/>
              <a:ea typeface="MS Gothic" panose="020B0609070205080204" pitchFamily="49" charset="-128"/>
            </a:endParaRPr>
          </a:p>
        </p:txBody>
      </p:sp>
      <p:graphicFrame>
        <p:nvGraphicFramePr>
          <p:cNvPr id="8" name="Group 4"/>
          <p:cNvGraphicFramePr>
            <a:graphicFrameLocks noGrp="1"/>
          </p:cNvGraphicFramePr>
          <p:nvPr>
            <p:extLst>
              <p:ext uri="{D42A27DB-BD31-4B8C-83A1-F6EECF244321}">
                <p14:modId xmlns:p14="http://schemas.microsoft.com/office/powerpoint/2010/main" val="1712706930"/>
              </p:ext>
            </p:extLst>
          </p:nvPr>
        </p:nvGraphicFramePr>
        <p:xfrm>
          <a:off x="720090" y="1628800"/>
          <a:ext cx="7884358" cy="4922231"/>
        </p:xfrm>
        <a:graphic>
          <a:graphicData uri="http://schemas.openxmlformats.org/drawingml/2006/table">
            <a:tbl>
              <a:tblPr/>
              <a:tblGrid>
                <a:gridCol w="3853906"/>
                <a:gridCol w="4030452"/>
              </a:tblGrid>
              <a:tr h="691065">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IETEKME</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ZPI IESPĒJAS</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1228168">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Gaisa un ūdens piesārņojums</a:t>
                      </a: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 </a:t>
                      </a:r>
                      <a:r>
                        <a:rPr kumimoji="0" lang="lv-LV" altLang="en-US" sz="2000" b="0" i="0" u="none" strike="noStrike" cap="none" normalizeH="0" baseline="0" dirty="0" err="1"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bioakumulācija</a:t>
                      </a: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 barības ķēdē, īpaši kaitīgs </a:t>
                      </a:r>
                      <a:r>
                        <a:rPr kumimoji="0" lang="lv-LV" altLang="en-US" sz="2000" b="0" i="0" u="none" strike="noStrike" cap="none" normalizeH="0" baseline="0" dirty="0" err="1"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akvafaunai</a:t>
                      </a: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Personāla </a:t>
                      </a: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arodslimības</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Izvērtēt nepieciešamību pēc šādiem tīrīšanas līdzekļiem.</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691065">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en-US" sz="2000" b="0" i="0" u="none" strike="noStrike" cap="none" normalizeH="0" baseline="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endParaRPr>
                    </a:p>
                  </a:txBody>
                  <a:tcPr marL="90000" marR="90000" marT="9216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Izvairīties no konkrētu </a:t>
                      </a: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toksisku vielu </a:t>
                      </a: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saturošiem līdzekļiem</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421329">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endParaRPr>
                    </a:p>
                  </a:txBody>
                  <a:tcPr marL="90000" marR="90000" marT="9216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Personāla </a:t>
                      </a: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apmācība</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691065">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Iepakojuma radīti </a:t>
                      </a: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atkritumi</a:t>
                      </a: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Veicināt </a:t>
                      </a:r>
                      <a:r>
                        <a:rPr kumimoji="0" lang="lv-LV" altLang="en-US" sz="2000" b="1" i="0" u="none" strike="noStrike" cap="none" normalizeH="0" baseline="0" dirty="0" err="1"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reciklēta</a:t>
                      </a: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 iepakojuma izmantošanu</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957827">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endParaRPr>
                    </a:p>
                  </a:txBody>
                  <a:tcPr marL="90000" marR="90000" marT="9216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lv-LV" altLang="en-US" sz="2000" b="1"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Samazināt iepakojuma apjomu </a:t>
                      </a:r>
                      <a:r>
                        <a:rPr kumimoji="0" lang="lv-LV" altLang="en-US" sz="2000" b="0" i="0" u="none" strike="noStrike" cap="none" normalizeH="0" baseline="0" dirty="0" smtClean="0">
                          <a:ln>
                            <a:noFill/>
                          </a:ln>
                          <a:solidFill>
                            <a:schemeClr val="tx1"/>
                          </a:solidFill>
                          <a:effectLst/>
                          <a:latin typeface="Arial" panose="020B0604020202020204" pitchFamily="34" charset="0"/>
                          <a:ea typeface="MS Gothic" panose="020B0609070205080204" pitchFamily="49" charset="-128"/>
                          <a:cs typeface="Arial" panose="020B0604020202020204" pitchFamily="34" charset="0"/>
                        </a:rPr>
                        <a:t>un pārliecināties, ka tas ir otrreizēji pārstrādājams</a:t>
                      </a:r>
                    </a:p>
                  </a:txBody>
                  <a:tcPr marL="90000" marR="90000" marT="972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381000"/>
            <a:ext cx="6562725" cy="1036638"/>
          </a:xfrm>
        </p:spPr>
        <p:txBody>
          <a:bodyPr/>
          <a:lstStyle/>
          <a:p>
            <a:pPr eaLnBrk="1" hangingPunct="1"/>
            <a:r>
              <a:rPr lang="lv-LV" sz="2000" smtClean="0"/>
              <a:t>Informatīvais ziņojums „Par Zaļā iepirkuma veicināšanas plāna 2015.-2017. gadam īstenošanas gaitu”</a:t>
            </a:r>
          </a:p>
        </p:txBody>
      </p:sp>
      <p:sp>
        <p:nvSpPr>
          <p:cNvPr id="18435" name="Content Placeholder 2"/>
          <p:cNvSpPr>
            <a:spLocks noGrp="1"/>
          </p:cNvSpPr>
          <p:nvPr>
            <p:ph idx="1"/>
          </p:nvPr>
        </p:nvSpPr>
        <p:spPr>
          <a:xfrm>
            <a:off x="1187450" y="2060575"/>
            <a:ext cx="7499350" cy="4065588"/>
          </a:xfrm>
        </p:spPr>
        <p:txBody>
          <a:bodyPr/>
          <a:lstStyle/>
          <a:p>
            <a:pPr marL="342900" indent="-342900" eaLnBrk="1" hangingPunct="1">
              <a:buFontTx/>
              <a:buChar char="•"/>
            </a:pPr>
            <a:r>
              <a:rPr lang="lv-LV" b="1" smtClean="0"/>
              <a:t>Tiesiskais regulējums;</a:t>
            </a:r>
            <a:endParaRPr lang="lv-LV" smtClean="0"/>
          </a:p>
          <a:p>
            <a:pPr marL="342900" indent="-342900" eaLnBrk="1" hangingPunct="1">
              <a:buFontTx/>
              <a:buChar char="•"/>
            </a:pPr>
            <a:r>
              <a:rPr lang="lv-LV" b="1" smtClean="0"/>
              <a:t>Situācija Eiropas Savienībā;</a:t>
            </a:r>
            <a:endParaRPr lang="lv-LV" smtClean="0"/>
          </a:p>
          <a:p>
            <a:pPr marL="342900" indent="-342900" eaLnBrk="1" hangingPunct="1">
              <a:buFontTx/>
              <a:buChar char="•"/>
            </a:pPr>
            <a:r>
              <a:rPr lang="lv-LV" b="1" smtClean="0"/>
              <a:t>Pārskats par zaļā publiskā iepirkuma izmantošanu Latvijā</a:t>
            </a:r>
            <a:endParaRPr lang="lv-LV" smtClean="0"/>
          </a:p>
          <a:p>
            <a:pPr marL="342900" indent="-342900" eaLnBrk="1" hangingPunct="1">
              <a:buFontTx/>
              <a:buChar char="•"/>
            </a:pPr>
            <a:r>
              <a:rPr lang="lv-LV" b="1" smtClean="0"/>
              <a:t>Secinājumi un priekšlikumi turpmākai rīcībai</a:t>
            </a:r>
            <a:endParaRPr lang="lv-LV" smtClean="0"/>
          </a:p>
        </p:txBody>
      </p:sp>
      <p:sp>
        <p:nvSpPr>
          <p:cNvPr id="18436" name="Slide Number Placeholder 5"/>
          <p:cNvSpPr>
            <a:spLocks noGrp="1"/>
          </p:cNvSpPr>
          <p:nvPr>
            <p:ph type="sldNum" sz="quarter" idx="13"/>
          </p:nvPr>
        </p:nvSpPr>
        <p:spPr/>
        <p:txBody>
          <a:bodyPr/>
          <a:lstStyle/>
          <a:p>
            <a:pPr>
              <a:defRPr/>
            </a:pPr>
            <a:fld id="{20BD2AF8-76DF-4847-9094-DAA763AD6463}" type="slidenum">
              <a:rPr lang="en-US" altLang="en-US" smtClean="0"/>
              <a:pPr>
                <a:defRPr/>
              </a:pPr>
              <a:t>17</a:t>
            </a:fld>
            <a:endParaRPr lang="en-US"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90800" y="381000"/>
            <a:ext cx="6096000" cy="1036638"/>
          </a:xfrm>
        </p:spPr>
        <p:txBody>
          <a:bodyPr/>
          <a:lstStyle/>
          <a:p>
            <a:pPr eaLnBrk="1" hangingPunct="1"/>
            <a:r>
              <a:rPr lang="lv-LV" smtClean="0"/>
              <a:t>ZPI īpatsvara dinamika Latvijā </a:t>
            </a:r>
            <a:br>
              <a:rPr lang="lv-LV" smtClean="0"/>
            </a:br>
            <a:r>
              <a:rPr lang="lv-LV" b="0" i="1" smtClean="0"/>
              <a:t>(IUB statistikas dati) </a:t>
            </a:r>
          </a:p>
        </p:txBody>
      </p:sp>
      <p:sp>
        <p:nvSpPr>
          <p:cNvPr id="19459" name="Slide Number Placeholder 5"/>
          <p:cNvSpPr>
            <a:spLocks noGrp="1"/>
          </p:cNvSpPr>
          <p:nvPr>
            <p:ph type="sldNum" sz="quarter" idx="13"/>
          </p:nvPr>
        </p:nvSpPr>
        <p:spPr/>
        <p:txBody>
          <a:bodyPr/>
          <a:lstStyle/>
          <a:p>
            <a:pPr>
              <a:defRPr/>
            </a:pPr>
            <a:fld id="{F10B7BBC-8564-4681-B278-2EC77D0A5743}" type="slidenum">
              <a:rPr lang="en-US" altLang="en-US" smtClean="0"/>
              <a:pPr>
                <a:defRPr/>
              </a:pPr>
              <a:t>18</a:t>
            </a:fld>
            <a:endParaRPr lang="en-US" altLang="en-US" smtClean="0"/>
          </a:p>
        </p:txBody>
      </p:sp>
      <p:pic>
        <p:nvPicPr>
          <p:cNvPr id="19460" name="Chart 6"/>
          <p:cNvPicPr>
            <a:picLocks noChangeArrowheads="1"/>
          </p:cNvPicPr>
          <p:nvPr/>
        </p:nvPicPr>
        <p:blipFill>
          <a:blip r:embed="rId2" cstate="print"/>
          <a:srcRect/>
          <a:stretch>
            <a:fillRect/>
          </a:stretch>
        </p:blipFill>
        <p:spPr bwMode="auto">
          <a:xfrm>
            <a:off x="895350" y="1700213"/>
            <a:ext cx="7583488" cy="4511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3"/>
          </p:nvPr>
        </p:nvSpPr>
        <p:spPr>
          <a:xfrm>
            <a:off x="8388350" y="6324600"/>
            <a:ext cx="450850" cy="304800"/>
          </a:xfrm>
        </p:spPr>
        <p:txBody>
          <a:bodyPr/>
          <a:lstStyle/>
          <a:p>
            <a:pPr>
              <a:defRPr/>
            </a:pPr>
            <a:fld id="{5424DD63-AB74-4970-9907-5A79A0BE71C6}" type="slidenum">
              <a:rPr lang="en-US" altLang="en-US" smtClean="0"/>
              <a:pPr>
                <a:defRPr/>
              </a:pPr>
              <a:t>19</a:t>
            </a:fld>
            <a:endParaRPr lang="en-US" altLang="en-US" smtClean="0"/>
          </a:p>
        </p:txBody>
      </p:sp>
      <p:graphicFrame>
        <p:nvGraphicFramePr>
          <p:cNvPr id="7" name="Table 6"/>
          <p:cNvGraphicFramePr>
            <a:graphicFrameLocks noGrp="1"/>
          </p:cNvGraphicFramePr>
          <p:nvPr/>
        </p:nvGraphicFramePr>
        <p:xfrm>
          <a:off x="2339975" y="620713"/>
          <a:ext cx="5764213" cy="5832669"/>
        </p:xfrm>
        <a:graphic>
          <a:graphicData uri="http://schemas.openxmlformats.org/drawingml/2006/table">
            <a:tbl>
              <a:tblPr/>
              <a:tblGrid>
                <a:gridCol w="2193925"/>
                <a:gridCol w="1393825"/>
                <a:gridCol w="1395413"/>
                <a:gridCol w="781050"/>
              </a:tblGrid>
              <a:tr h="37465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Preču un pakalpojumu grupas</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2"/>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Kopējā līgumcena, EUR (bez PVN)</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2"/>
                    </a:solidFill>
                  </a:tcPr>
                </a:tc>
                <a:tc hMerge="1">
                  <a:txBody>
                    <a:bodyPr/>
                    <a:lstStyle/>
                    <a:p>
                      <a:endParaRPr lang="en-GB"/>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ZPI īpatsvars kategorijas ietvaros</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2"/>
                    </a:solidFill>
                  </a:tcPr>
                </a:tc>
              </a:tr>
              <a:tr h="538163">
                <a:tc vMerge="1">
                  <a:txBody>
                    <a:bodyPr/>
                    <a:lstStyle/>
                    <a:p>
                      <a:endParaRPr lang="en-GB"/>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Kopā</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t.sk. ZPI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2"/>
                    </a:solidFill>
                  </a:tcPr>
                </a:tc>
                <a:tc vMerge="1">
                  <a:txBody>
                    <a:bodyPr/>
                    <a:lstStyle/>
                    <a:p>
                      <a:endParaRPr lang="en-GB"/>
                    </a:p>
                  </a:txBody>
                  <a:tcPr/>
                </a:tc>
              </a:tr>
              <a:tr h="1936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Biroja papīrs</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454 694</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Biroja tehnika</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584 795</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Printeri un ploteri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501 952</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Kopēšanas un pavairošanas tehnika</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82 843</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GB"/>
                    </a:p>
                  </a:txBody>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Datortehnika</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20 855 977</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246 664</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1,18%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Personālie datori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20 472 033</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Displeja ekrāni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383 944</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246 664</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GB"/>
                    </a:p>
                  </a:txBody>
                  <a:tcPr/>
                </a:tc>
              </a:tr>
              <a:tr h="1778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Pārtika un ēdināšanas pakalpojumi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113 749 821</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86 543 938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76,08%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Pārtikas produkti - kopā</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41 053 104</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30 016 012</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Ēdināšanas pakalpojumi- kopā</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72 696 717</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56 527 926</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tr>
              <a:tr h="2111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Tīrīšanas līdzekļi un pakalpojumi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18 150 792</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4 063 091</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22,38%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2111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Tīrīšanas un spodrināšanas līdzekļi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2 551 138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81 057</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8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Tīrīšanas un sanitārijas pakalpojumi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15 599 654</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3 982 034</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n-GB"/>
                    </a:p>
                  </a:txBody>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Iekštelpu apgaismojums</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6 863 178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334 172</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4,86%</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556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Apgaismes ierīces un elektriskās spuldzes</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6 863 178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334 172</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Būvdarbi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chemeClr val="tx1"/>
                          </a:solidFill>
                          <a:effectLst/>
                          <a:latin typeface="Times New Roman" pitchFamily="18" charset="0"/>
                          <a:cs typeface="Times New Roman" pitchFamily="18" charset="0"/>
                        </a:rPr>
                        <a:t>521 544 737</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chemeClr val="tx1"/>
                          </a:solidFill>
                          <a:effectLst/>
                          <a:latin typeface="Times New Roman" pitchFamily="18" charset="0"/>
                          <a:cs typeface="Times New Roman" pitchFamily="18" charset="0"/>
                        </a:rPr>
                        <a:t>58 582 999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11,23%</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Celtniecības darbi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521 544 737</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58 582 999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Transports</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59 660 870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47 065 599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78,88%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1778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Mehāniskie transportlīdzekļi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59 660 870</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47 065 599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Inženiertehniskā projektēšana</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19 720 019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397 999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2,01%</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603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Inženiertehniskās projektēšanas pakalpojumi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19 720 019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397 999</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1" i="1" u="none" strike="noStrike" cap="none" normalizeH="0" baseline="0" smtClean="0">
                          <a:ln>
                            <a:noFill/>
                          </a:ln>
                          <a:solidFill>
                            <a:srgbClr val="000000"/>
                          </a:solidFill>
                          <a:effectLst/>
                          <a:latin typeface="Times New Roman" pitchFamily="18" charset="0"/>
                          <a:cs typeface="Times New Roman" pitchFamily="18" charset="0"/>
                        </a:rPr>
                        <a:t>Mežsaimniecība</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14 885 515</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5 557 668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100" b="1" i="0" u="none" strike="noStrike" cap="none" normalizeH="0" baseline="0" smtClean="0">
                          <a:ln>
                            <a:noFill/>
                          </a:ln>
                          <a:solidFill>
                            <a:srgbClr val="000000"/>
                          </a:solidFill>
                          <a:effectLst/>
                          <a:latin typeface="Times New Roman" pitchFamily="18" charset="0"/>
                          <a:cs typeface="Times New Roman" pitchFamily="18" charset="0"/>
                        </a:rPr>
                        <a:t>37,33%</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556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Mežsaimniecībai raksturīgi pakalpojumi</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14 885 515</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5 557 668</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1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lv-LV"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49772" marR="4977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609" name="Rectangle 1"/>
          <p:cNvSpPr>
            <a:spLocks noChangeArrowheads="1"/>
          </p:cNvSpPr>
          <p:nvPr/>
        </p:nvSpPr>
        <p:spPr bwMode="auto">
          <a:xfrm>
            <a:off x="2411413" y="260350"/>
            <a:ext cx="5832475" cy="276225"/>
          </a:xfrm>
          <a:prstGeom prst="rect">
            <a:avLst/>
          </a:prstGeom>
          <a:noFill/>
          <a:ln w="9525">
            <a:noFill/>
            <a:miter lim="800000"/>
            <a:headEnd/>
            <a:tailEnd/>
          </a:ln>
        </p:spPr>
        <p:txBody>
          <a:bodyPr anchor="ctr">
            <a:spAutoFit/>
          </a:bodyPr>
          <a:lstStyle/>
          <a:p>
            <a:pPr algn="just"/>
            <a:r>
              <a:rPr lang="lv-LV" altLang="lv-LV" sz="1200" b="1" i="1">
                <a:solidFill>
                  <a:srgbClr val="000000"/>
                </a:solidFill>
                <a:latin typeface="Arial" charset="0"/>
                <a:cs typeface="Times New Roman" pitchFamily="18" charset="0"/>
              </a:rPr>
              <a:t>ZPI īpatsvars dažādās preču un pakalpojumu grupās (2015.gadā)</a:t>
            </a:r>
            <a:endParaRPr lang="lv-LV" altLang="lv-LV">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627313" y="476250"/>
            <a:ext cx="5329237" cy="1008063"/>
          </a:xfrm>
        </p:spPr>
        <p:txBody>
          <a:bodyPr/>
          <a:lstStyle/>
          <a:p>
            <a:pPr eaLnBrk="1" hangingPunct="1"/>
            <a:r>
              <a:rPr lang="lv-LV" sz="2800" smtClean="0"/>
              <a:t>Kas ir zaļais iepirkums?</a:t>
            </a:r>
            <a:endParaRPr lang="lv-LV" altLang="en-US" sz="2800" smtClean="0">
              <a:latin typeface="Arial" charset="0"/>
              <a:cs typeface="Arial" charset="0"/>
            </a:endParaRPr>
          </a:p>
        </p:txBody>
      </p:sp>
      <p:sp>
        <p:nvSpPr>
          <p:cNvPr id="12291" name="Slide Number Placeholder 5"/>
          <p:cNvSpPr>
            <a:spLocks noGrp="1"/>
          </p:cNvSpPr>
          <p:nvPr>
            <p:ph type="sldNum" sz="quarter" idx="13"/>
          </p:nvPr>
        </p:nvSpPr>
        <p:spPr>
          <a:xfrm>
            <a:off x="8459788" y="6453188"/>
            <a:ext cx="396875" cy="404812"/>
          </a:xfrm>
        </p:spPr>
        <p:txBody>
          <a:bodyPr/>
          <a:lstStyle/>
          <a:p>
            <a:pPr algn="ctr">
              <a:defRPr/>
            </a:pPr>
            <a:fld id="{3E8510E1-B669-40AF-B5BF-6C659F3EF171}" type="slidenum">
              <a:rPr lang="en-US" altLang="en-US" sz="1400" smtClean="0">
                <a:solidFill>
                  <a:srgbClr val="000000"/>
                </a:solidFill>
                <a:latin typeface="Times New Roman" pitchFamily="18" charset="0"/>
              </a:rPr>
              <a:pPr algn="ctr">
                <a:defRPr/>
              </a:pPr>
              <a:t>2</a:t>
            </a:fld>
            <a:endParaRPr lang="en-US" altLang="en-US" sz="1400" smtClean="0">
              <a:solidFill>
                <a:srgbClr val="000000"/>
              </a:solidFill>
              <a:latin typeface="Times New Roman" pitchFamily="18" charset="0"/>
            </a:endParaRPr>
          </a:p>
        </p:txBody>
      </p:sp>
      <p:sp>
        <p:nvSpPr>
          <p:cNvPr id="12292" name="Rectangle 9"/>
          <p:cNvSpPr>
            <a:spLocks noChangeArrowheads="1"/>
          </p:cNvSpPr>
          <p:nvPr/>
        </p:nvSpPr>
        <p:spPr bwMode="auto">
          <a:xfrm>
            <a:off x="755650" y="4359275"/>
            <a:ext cx="7961313" cy="1831975"/>
          </a:xfrm>
          <a:prstGeom prst="rect">
            <a:avLst/>
          </a:prstGeom>
          <a:noFill/>
          <a:ln w="9525">
            <a:noFill/>
            <a:miter lim="800000"/>
            <a:headEnd/>
            <a:tailEnd/>
          </a:ln>
        </p:spPr>
        <p:txBody>
          <a:bodyPr>
            <a:spAutoFit/>
          </a:bodyPr>
          <a:lstStyle/>
          <a:p>
            <a:pPr>
              <a:spcAft>
                <a:spcPts val="600"/>
              </a:spcAft>
            </a:pPr>
            <a:r>
              <a:rPr lang="lv-LV" b="1">
                <a:latin typeface="Verdana" pitchFamily="34" charset="0"/>
              </a:rPr>
              <a:t>Zaļā iepirkuma galvenās pazīmes</a:t>
            </a:r>
            <a:r>
              <a:rPr lang="lv-LV">
                <a:latin typeface="Verdana" pitchFamily="34" charset="0"/>
              </a:rPr>
              <a:t>:</a:t>
            </a:r>
          </a:p>
          <a:p>
            <a:pPr>
              <a:buFont typeface="Wingdings" pitchFamily="2" charset="2"/>
              <a:buChar char="ü"/>
            </a:pPr>
            <a:r>
              <a:rPr lang="lv-LV" u="sng">
                <a:latin typeface="Verdana" pitchFamily="34" charset="0"/>
              </a:rPr>
              <a:t>vajadzību izvērtēšana </a:t>
            </a:r>
            <a:r>
              <a:rPr lang="lv-LV">
                <a:latin typeface="Verdana" pitchFamily="34" charset="0"/>
              </a:rPr>
              <a:t>– vai, ko un vai vispār vajag;</a:t>
            </a:r>
          </a:p>
          <a:p>
            <a:pPr>
              <a:buFont typeface="Wingdings" pitchFamily="2" charset="2"/>
              <a:buChar char="ü"/>
            </a:pPr>
            <a:r>
              <a:rPr lang="lv-LV" u="sng">
                <a:latin typeface="Verdana" pitchFamily="34" charset="0"/>
              </a:rPr>
              <a:t>aprites cikla izmaksu analīze </a:t>
            </a:r>
            <a:r>
              <a:rPr lang="lv-LV">
                <a:latin typeface="Verdana" pitchFamily="34" charset="0"/>
              </a:rPr>
              <a:t>– cik prece vai pakalpojums patiesībā maksā, aplūkojot preces vai pakalpojuma izmaksas visā to aprites laikā;</a:t>
            </a:r>
          </a:p>
          <a:p>
            <a:pPr>
              <a:buFont typeface="Wingdings" pitchFamily="2" charset="2"/>
              <a:buChar char="ü"/>
            </a:pPr>
            <a:r>
              <a:rPr lang="lv-LV" u="sng">
                <a:latin typeface="Verdana" pitchFamily="34" charset="0"/>
              </a:rPr>
              <a:t>saimnieciski visizdevīgākais piedāvājums.</a:t>
            </a:r>
            <a:endParaRPr lang="lv-LV">
              <a:latin typeface="Verdana" pitchFamily="34" charset="0"/>
            </a:endParaRPr>
          </a:p>
        </p:txBody>
      </p:sp>
      <p:sp>
        <p:nvSpPr>
          <p:cNvPr id="12293" name="Rectangle 1"/>
          <p:cNvSpPr>
            <a:spLocks noChangeArrowheads="1"/>
          </p:cNvSpPr>
          <p:nvPr/>
        </p:nvSpPr>
        <p:spPr bwMode="auto">
          <a:xfrm>
            <a:off x="1908175" y="1125538"/>
            <a:ext cx="6767513" cy="1476375"/>
          </a:xfrm>
          <a:prstGeom prst="rect">
            <a:avLst/>
          </a:prstGeom>
          <a:noFill/>
          <a:ln w="9525">
            <a:noFill/>
            <a:miter lim="800000"/>
            <a:headEnd/>
            <a:tailEnd/>
          </a:ln>
        </p:spPr>
        <p:txBody>
          <a:bodyPr>
            <a:spAutoFit/>
          </a:bodyPr>
          <a:lstStyle/>
          <a:p>
            <a:pPr algn="just"/>
            <a:r>
              <a:rPr lang="lv-LV" b="1">
                <a:latin typeface="Verdana" pitchFamily="34" charset="0"/>
              </a:rPr>
              <a:t>Zaļais iepirkums </a:t>
            </a:r>
            <a:r>
              <a:rPr lang="lv-LV">
                <a:latin typeface="Verdana" pitchFamily="34" charset="0"/>
              </a:rPr>
              <a:t>ir sistemātiska vides kritēriju integrēšana visās ar preču vai pakalpojumu iepirkumu saistītās darbībās, sākot no vajadzību noskaidrošanas, atbilstošu specifikāciju izstrādes un novērtējuma procedūrām, līdz pat sasniegto rezultātu monitoringam.</a:t>
            </a:r>
          </a:p>
        </p:txBody>
      </p:sp>
      <p:sp>
        <p:nvSpPr>
          <p:cNvPr id="12294" name="Rectangle 2"/>
          <p:cNvSpPr>
            <a:spLocks noChangeArrowheads="1"/>
          </p:cNvSpPr>
          <p:nvPr/>
        </p:nvSpPr>
        <p:spPr bwMode="auto">
          <a:xfrm>
            <a:off x="638175" y="2735263"/>
            <a:ext cx="7993063" cy="1476375"/>
          </a:xfrm>
          <a:prstGeom prst="rect">
            <a:avLst/>
          </a:prstGeom>
          <a:noFill/>
          <a:ln w="9525">
            <a:noFill/>
            <a:miter lim="800000"/>
            <a:headEnd/>
            <a:tailEnd/>
          </a:ln>
        </p:spPr>
        <p:txBody>
          <a:bodyPr>
            <a:spAutoFit/>
          </a:bodyPr>
          <a:lstStyle/>
          <a:p>
            <a:r>
              <a:rPr lang="lv-LV" b="1">
                <a:latin typeface="Verdana" pitchFamily="34" charset="0"/>
              </a:rPr>
              <a:t>Zaļais publiskais iepirkums</a:t>
            </a:r>
            <a:r>
              <a:rPr lang="lv-LV">
                <a:latin typeface="Verdana" pitchFamily="34" charset="0"/>
              </a:rPr>
              <a:t> – tādu preču, pakalpojumu un būvdarbu iepirkums, kuru ietekme uz vidi to aprites cikla laikā ir mazāka kā precēm, pakalpojumiem un būvdarbiem ar tādu pašu lietojuma mērķi, kas iegādātas, nepiemērojot zaļā publiskā iepirkuma principus.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90800" y="381000"/>
            <a:ext cx="6096000" cy="600075"/>
          </a:xfrm>
        </p:spPr>
        <p:txBody>
          <a:bodyPr/>
          <a:lstStyle/>
          <a:p>
            <a:pPr indent="457200" eaLnBrk="1" hangingPunct="1"/>
            <a:r>
              <a:rPr lang="lv-LV" altLang="lv-LV" sz="2000" i="1" smtClean="0">
                <a:solidFill>
                  <a:srgbClr val="262626"/>
                </a:solidFill>
              </a:rPr>
              <a:t>pēc iepirkumu veida:</a:t>
            </a:r>
            <a:endParaRPr lang="lv-LV" sz="2000" smtClean="0"/>
          </a:p>
        </p:txBody>
      </p:sp>
      <p:graphicFrame>
        <p:nvGraphicFramePr>
          <p:cNvPr id="7" name="Content Placeholder 6"/>
          <p:cNvGraphicFramePr>
            <a:graphicFrameLocks noGrp="1"/>
          </p:cNvGraphicFramePr>
          <p:nvPr>
            <p:ph idx="1"/>
          </p:nvPr>
        </p:nvGraphicFramePr>
        <p:xfrm>
          <a:off x="2051050" y="1052513"/>
          <a:ext cx="6624736" cy="1152128"/>
        </p:xfrm>
        <a:graphic>
          <a:graphicData uri="http://schemas.openxmlformats.org/drawingml/2006/table">
            <a:tbl>
              <a:tblPr firstRow="1" firstCol="1" bandRow="1">
                <a:tableStyleId>{5C22544A-7EE6-4342-B048-85BDC9FD1C3A}</a:tableStyleId>
              </a:tblPr>
              <a:tblGrid>
                <a:gridCol w="2928103"/>
                <a:gridCol w="1176353"/>
                <a:gridCol w="1080120"/>
                <a:gridCol w="1440160"/>
              </a:tblGrid>
              <a:tr h="289087">
                <a:tc>
                  <a:txBody>
                    <a:bodyPr/>
                    <a:lstStyle/>
                    <a:p>
                      <a:pPr algn="just">
                        <a:lnSpc>
                          <a:spcPct val="115000"/>
                        </a:lnSpc>
                        <a:spcAft>
                          <a:spcPts val="0"/>
                        </a:spcAft>
                      </a:pPr>
                      <a:r>
                        <a:rPr lang="lv-LV" sz="1400" dirty="0">
                          <a:effectLst/>
                        </a:rPr>
                        <a:t>Iepirkumu veids</a:t>
                      </a:r>
                      <a:endParaRPr lang="lv-LV" sz="1400" dirty="0">
                        <a:effectLst/>
                        <a:latin typeface="Times New Roman"/>
                        <a:ea typeface="Times New Roman"/>
                      </a:endParaRPr>
                    </a:p>
                  </a:txBody>
                  <a:tcPr marL="68580" marR="68580" marT="0" marB="0" anchor="ctr"/>
                </a:tc>
                <a:tc>
                  <a:txBody>
                    <a:bodyPr/>
                    <a:lstStyle/>
                    <a:p>
                      <a:pPr algn="just">
                        <a:lnSpc>
                          <a:spcPct val="115000"/>
                        </a:lnSpc>
                        <a:spcAft>
                          <a:spcPts val="0"/>
                        </a:spcAft>
                      </a:pPr>
                      <a:r>
                        <a:rPr lang="lv-LV" sz="1400">
                          <a:effectLst/>
                        </a:rPr>
                        <a:t>Būvdarbi</a:t>
                      </a:r>
                      <a:endParaRPr lang="lv-LV" sz="140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a:effectLst/>
                        </a:rPr>
                        <a:t>Piegāde</a:t>
                      </a:r>
                      <a:endParaRPr lang="lv-LV" sz="140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a:effectLst/>
                        </a:rPr>
                        <a:t>Pakalpojumi</a:t>
                      </a:r>
                      <a:endParaRPr lang="lv-LV" sz="1400">
                        <a:effectLst/>
                        <a:latin typeface="Times New Roman"/>
                        <a:ea typeface="Times New Roman"/>
                      </a:endParaRPr>
                    </a:p>
                  </a:txBody>
                  <a:tcPr marL="68580" marR="68580" marT="0" marB="0" anchor="b"/>
                </a:tc>
              </a:tr>
              <a:tr h="279543">
                <a:tc>
                  <a:txBody>
                    <a:bodyPr/>
                    <a:lstStyle/>
                    <a:p>
                      <a:pPr algn="just">
                        <a:lnSpc>
                          <a:spcPct val="115000"/>
                        </a:lnSpc>
                        <a:spcAft>
                          <a:spcPts val="0"/>
                        </a:spcAft>
                      </a:pPr>
                      <a:r>
                        <a:rPr lang="lv-LV" sz="1400" dirty="0">
                          <a:effectLst/>
                        </a:rPr>
                        <a:t>Kopējā līgumcena, EUR (bez PVN)</a:t>
                      </a:r>
                      <a:endParaRPr lang="lv-LV" sz="1400" dirty="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dirty="0">
                          <a:effectLst/>
                        </a:rPr>
                        <a:t>521 544 737</a:t>
                      </a:r>
                      <a:endParaRPr lang="lv-LV" sz="1400" dirty="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dirty="0">
                          <a:effectLst/>
                        </a:rPr>
                        <a:t>638 113 648</a:t>
                      </a:r>
                      <a:endParaRPr lang="lv-LV" sz="1400" dirty="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a:effectLst/>
                        </a:rPr>
                        <a:t>705 848 579</a:t>
                      </a:r>
                      <a:endParaRPr lang="lv-LV" sz="1400">
                        <a:effectLst/>
                        <a:latin typeface="Times New Roman"/>
                        <a:ea typeface="Times New Roman"/>
                      </a:endParaRPr>
                    </a:p>
                  </a:txBody>
                  <a:tcPr marL="68580" marR="68580" marT="0" marB="0" anchor="b"/>
                </a:tc>
              </a:tr>
              <a:tr h="583498">
                <a:tc>
                  <a:txBody>
                    <a:bodyPr/>
                    <a:lstStyle/>
                    <a:p>
                      <a:pPr algn="just">
                        <a:lnSpc>
                          <a:spcPct val="115000"/>
                        </a:lnSpc>
                        <a:spcAft>
                          <a:spcPts val="0"/>
                        </a:spcAft>
                      </a:pPr>
                      <a:r>
                        <a:rPr lang="lv-LV" sz="1400">
                          <a:effectLst/>
                        </a:rPr>
                        <a:t>t.sk. kopējā līgumcena, EUR (bez PVN) ar norādi par ZPI</a:t>
                      </a:r>
                      <a:endParaRPr lang="lv-LV" sz="140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dirty="0">
                          <a:effectLst/>
                        </a:rPr>
                        <a:t>58 582 999</a:t>
                      </a:r>
                      <a:endParaRPr lang="lv-LV" sz="1400" dirty="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dirty="0">
                          <a:effectLst/>
                        </a:rPr>
                        <a:t>95 123 135</a:t>
                      </a:r>
                      <a:endParaRPr lang="lv-LV" sz="1400" dirty="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dirty="0">
                          <a:effectLst/>
                        </a:rPr>
                        <a:t>198 374 479</a:t>
                      </a:r>
                      <a:endParaRPr lang="lv-LV" sz="1400" dirty="0">
                        <a:effectLst/>
                        <a:latin typeface="Times New Roman"/>
                        <a:ea typeface="Times New Roman"/>
                      </a:endParaRPr>
                    </a:p>
                  </a:txBody>
                  <a:tcPr marL="68580" marR="68580" marT="0" marB="0" anchor="b"/>
                </a:tc>
              </a:tr>
            </a:tbl>
          </a:graphicData>
        </a:graphic>
      </p:graphicFrame>
      <p:sp>
        <p:nvSpPr>
          <p:cNvPr id="21529" name="Slide Number Placeholder 5"/>
          <p:cNvSpPr>
            <a:spLocks noGrp="1"/>
          </p:cNvSpPr>
          <p:nvPr>
            <p:ph type="sldNum" sz="quarter" idx="13"/>
          </p:nvPr>
        </p:nvSpPr>
        <p:spPr>
          <a:xfrm>
            <a:off x="8316913" y="6324600"/>
            <a:ext cx="522287" cy="304800"/>
          </a:xfrm>
        </p:spPr>
        <p:txBody>
          <a:bodyPr/>
          <a:lstStyle/>
          <a:p>
            <a:pPr>
              <a:defRPr/>
            </a:pPr>
            <a:fld id="{B079E2B7-22C4-40DA-938F-70A557A63D58}" type="slidenum">
              <a:rPr lang="en-US" altLang="en-US" smtClean="0"/>
              <a:pPr>
                <a:defRPr/>
              </a:pPr>
              <a:t>20</a:t>
            </a:fld>
            <a:endParaRPr lang="en-US" altLang="en-US" smtClean="0"/>
          </a:p>
        </p:txBody>
      </p:sp>
      <p:graphicFrame>
        <p:nvGraphicFramePr>
          <p:cNvPr id="9" name="Table 8"/>
          <p:cNvGraphicFramePr>
            <a:graphicFrameLocks noGrp="1"/>
          </p:cNvGraphicFramePr>
          <p:nvPr/>
        </p:nvGraphicFramePr>
        <p:xfrm>
          <a:off x="1979613" y="3644900"/>
          <a:ext cx="6287021" cy="1779566"/>
        </p:xfrm>
        <a:graphic>
          <a:graphicData uri="http://schemas.openxmlformats.org/drawingml/2006/table">
            <a:tbl>
              <a:tblPr firstRow="1" firstCol="1" bandRow="1">
                <a:tableStyleId>{5C22544A-7EE6-4342-B048-85BDC9FD1C3A}</a:tableStyleId>
              </a:tblPr>
              <a:tblGrid>
                <a:gridCol w="2348449"/>
                <a:gridCol w="1969286"/>
                <a:gridCol w="1969286"/>
              </a:tblGrid>
              <a:tr h="281154">
                <a:tc rowSpan="2">
                  <a:txBody>
                    <a:bodyPr/>
                    <a:lstStyle/>
                    <a:p>
                      <a:pPr algn="just">
                        <a:lnSpc>
                          <a:spcPct val="115000"/>
                        </a:lnSpc>
                        <a:spcAft>
                          <a:spcPts val="1200"/>
                        </a:spcAft>
                      </a:pPr>
                      <a:r>
                        <a:rPr lang="lv-LV" sz="1400" dirty="0">
                          <a:effectLst/>
                        </a:rPr>
                        <a:t> Sektori</a:t>
                      </a:r>
                      <a:endParaRPr lang="lv-LV" sz="1400" dirty="0">
                        <a:effectLst/>
                        <a:latin typeface="Times New Roman"/>
                        <a:ea typeface="Times New Roman"/>
                      </a:endParaRPr>
                    </a:p>
                  </a:txBody>
                  <a:tcPr marL="68580" marR="68580" marT="0" marB="0" anchor="b"/>
                </a:tc>
                <a:tc gridSpan="2">
                  <a:txBody>
                    <a:bodyPr/>
                    <a:lstStyle/>
                    <a:p>
                      <a:pPr algn="just">
                        <a:lnSpc>
                          <a:spcPct val="115000"/>
                        </a:lnSpc>
                        <a:spcAft>
                          <a:spcPts val="0"/>
                        </a:spcAft>
                      </a:pPr>
                      <a:r>
                        <a:rPr lang="lv-LV" sz="1200" dirty="0">
                          <a:effectLst/>
                        </a:rPr>
                        <a:t>2015.gads</a:t>
                      </a:r>
                      <a:endParaRPr lang="lv-LV" sz="1200" dirty="0">
                        <a:effectLst/>
                        <a:latin typeface="Times New Roman"/>
                        <a:ea typeface="Times New Roman"/>
                      </a:endParaRPr>
                    </a:p>
                  </a:txBody>
                  <a:tcPr marL="68580" marR="68580" marT="0" marB="0" anchor="ctr"/>
                </a:tc>
                <a:tc hMerge="1">
                  <a:txBody>
                    <a:bodyPr/>
                    <a:lstStyle/>
                    <a:p>
                      <a:endParaRPr lang="lv-LV"/>
                    </a:p>
                  </a:txBody>
                  <a:tcPr/>
                </a:tc>
              </a:tr>
              <a:tr h="654950">
                <a:tc vMerge="1">
                  <a:txBody>
                    <a:bodyPr/>
                    <a:lstStyle/>
                    <a:p>
                      <a:endParaRPr lang="lv-LV"/>
                    </a:p>
                  </a:txBody>
                  <a:tcPr/>
                </a:tc>
                <a:tc>
                  <a:txBody>
                    <a:bodyPr/>
                    <a:lstStyle/>
                    <a:p>
                      <a:pPr algn="just">
                        <a:lnSpc>
                          <a:spcPct val="115000"/>
                        </a:lnSpc>
                        <a:spcAft>
                          <a:spcPts val="0"/>
                        </a:spcAft>
                      </a:pPr>
                      <a:r>
                        <a:rPr lang="lv-LV" sz="1400" dirty="0">
                          <a:effectLst/>
                        </a:rPr>
                        <a:t>Iepirkumu skaits</a:t>
                      </a:r>
                      <a:endParaRPr lang="lv-LV" sz="1400" dirty="0">
                        <a:effectLst/>
                        <a:latin typeface="Times New Roman"/>
                        <a:ea typeface="Times New Roman"/>
                      </a:endParaRPr>
                    </a:p>
                  </a:txBody>
                  <a:tcPr marL="68580" marR="68580" marT="0" marB="0" anchor="ctr"/>
                </a:tc>
                <a:tc>
                  <a:txBody>
                    <a:bodyPr/>
                    <a:lstStyle/>
                    <a:p>
                      <a:pPr algn="just">
                        <a:lnSpc>
                          <a:spcPct val="115000"/>
                        </a:lnSpc>
                        <a:spcAft>
                          <a:spcPts val="0"/>
                        </a:spcAft>
                      </a:pPr>
                      <a:r>
                        <a:rPr lang="lv-LV" sz="1400">
                          <a:effectLst/>
                        </a:rPr>
                        <a:t>Kopējā līgumcena EUR (bez PVN)</a:t>
                      </a:r>
                      <a:endParaRPr lang="lv-LV" sz="1400">
                        <a:effectLst/>
                        <a:latin typeface="Times New Roman"/>
                        <a:ea typeface="Times New Roman"/>
                      </a:endParaRPr>
                    </a:p>
                  </a:txBody>
                  <a:tcPr marL="68580" marR="68580" marT="0" marB="0" anchor="ctr"/>
                </a:tc>
              </a:tr>
              <a:tr h="281154">
                <a:tc>
                  <a:txBody>
                    <a:bodyPr/>
                    <a:lstStyle/>
                    <a:p>
                      <a:pPr algn="just">
                        <a:lnSpc>
                          <a:spcPct val="115000"/>
                        </a:lnSpc>
                        <a:spcAft>
                          <a:spcPts val="0"/>
                        </a:spcAft>
                      </a:pPr>
                      <a:r>
                        <a:rPr lang="lv-LV" sz="1400">
                          <a:effectLst/>
                        </a:rPr>
                        <a:t>Pašvaldību sektors</a:t>
                      </a:r>
                      <a:endParaRPr lang="lv-LV" sz="140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dirty="0">
                          <a:effectLst/>
                        </a:rPr>
                        <a:t>435</a:t>
                      </a:r>
                      <a:endParaRPr lang="lv-LV" sz="1400" dirty="0">
                        <a:effectLst/>
                        <a:latin typeface="Times New Roman"/>
                        <a:ea typeface="Times New Roman"/>
                      </a:endParaRPr>
                    </a:p>
                  </a:txBody>
                  <a:tcPr marL="68580" marR="68580" marT="0" marB="0"/>
                </a:tc>
                <a:tc>
                  <a:txBody>
                    <a:bodyPr/>
                    <a:lstStyle/>
                    <a:p>
                      <a:pPr algn="just">
                        <a:lnSpc>
                          <a:spcPct val="115000"/>
                        </a:lnSpc>
                        <a:spcAft>
                          <a:spcPts val="0"/>
                        </a:spcAft>
                      </a:pPr>
                      <a:r>
                        <a:rPr lang="lv-LV" sz="1400">
                          <a:effectLst/>
                        </a:rPr>
                        <a:t>24 724 382</a:t>
                      </a:r>
                      <a:endParaRPr lang="lv-LV" sz="1400">
                        <a:effectLst/>
                        <a:latin typeface="Times New Roman"/>
                        <a:ea typeface="Times New Roman"/>
                      </a:endParaRPr>
                    </a:p>
                  </a:txBody>
                  <a:tcPr marL="68580" marR="68580" marT="0" marB="0"/>
                </a:tc>
              </a:tr>
              <a:tr h="281154">
                <a:tc>
                  <a:txBody>
                    <a:bodyPr/>
                    <a:lstStyle/>
                    <a:p>
                      <a:pPr algn="just">
                        <a:lnSpc>
                          <a:spcPct val="115000"/>
                        </a:lnSpc>
                        <a:spcAft>
                          <a:spcPts val="0"/>
                        </a:spcAft>
                      </a:pPr>
                      <a:r>
                        <a:rPr lang="lv-LV" sz="1400">
                          <a:effectLst/>
                        </a:rPr>
                        <a:t>Valsts sektors</a:t>
                      </a:r>
                      <a:endParaRPr lang="lv-LV" sz="140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dirty="0">
                          <a:effectLst/>
                        </a:rPr>
                        <a:t>442</a:t>
                      </a:r>
                      <a:endParaRPr lang="lv-LV" sz="1400" dirty="0">
                        <a:effectLst/>
                        <a:latin typeface="Times New Roman"/>
                        <a:ea typeface="Times New Roman"/>
                      </a:endParaRPr>
                    </a:p>
                  </a:txBody>
                  <a:tcPr marL="68580" marR="68580" marT="0" marB="0"/>
                </a:tc>
                <a:tc>
                  <a:txBody>
                    <a:bodyPr/>
                    <a:lstStyle/>
                    <a:p>
                      <a:pPr algn="just">
                        <a:lnSpc>
                          <a:spcPct val="115000"/>
                        </a:lnSpc>
                        <a:spcAft>
                          <a:spcPts val="0"/>
                        </a:spcAft>
                      </a:pPr>
                      <a:r>
                        <a:rPr lang="lv-LV" sz="1400" dirty="0">
                          <a:effectLst/>
                        </a:rPr>
                        <a:t>104 836 787</a:t>
                      </a:r>
                      <a:endParaRPr lang="lv-LV" sz="1400" dirty="0">
                        <a:effectLst/>
                        <a:latin typeface="Times New Roman"/>
                        <a:ea typeface="Times New Roman"/>
                      </a:endParaRPr>
                    </a:p>
                  </a:txBody>
                  <a:tcPr marL="68580" marR="68580" marT="0" marB="0"/>
                </a:tc>
              </a:tr>
              <a:tr h="281154">
                <a:tc>
                  <a:txBody>
                    <a:bodyPr/>
                    <a:lstStyle/>
                    <a:p>
                      <a:pPr algn="just">
                        <a:lnSpc>
                          <a:spcPct val="115000"/>
                        </a:lnSpc>
                        <a:spcAft>
                          <a:spcPts val="0"/>
                        </a:spcAft>
                      </a:pPr>
                      <a:r>
                        <a:rPr lang="lv-LV" sz="1400">
                          <a:effectLst/>
                        </a:rPr>
                        <a:t>Kopā</a:t>
                      </a:r>
                      <a:endParaRPr lang="lv-LV" sz="1400">
                        <a:effectLst/>
                        <a:latin typeface="Times New Roman"/>
                        <a:ea typeface="Times New Roman"/>
                      </a:endParaRPr>
                    </a:p>
                  </a:txBody>
                  <a:tcPr marL="68580" marR="68580" marT="0" marB="0" anchor="b"/>
                </a:tc>
                <a:tc>
                  <a:txBody>
                    <a:bodyPr/>
                    <a:lstStyle/>
                    <a:p>
                      <a:pPr algn="just">
                        <a:lnSpc>
                          <a:spcPct val="115000"/>
                        </a:lnSpc>
                        <a:spcAft>
                          <a:spcPts val="0"/>
                        </a:spcAft>
                      </a:pPr>
                      <a:r>
                        <a:rPr lang="lv-LV" sz="1400">
                          <a:effectLst/>
                        </a:rPr>
                        <a:t>877</a:t>
                      </a:r>
                      <a:endParaRPr lang="lv-LV" sz="1400">
                        <a:effectLst/>
                        <a:latin typeface="Times New Roman"/>
                        <a:ea typeface="Times New Roman"/>
                      </a:endParaRPr>
                    </a:p>
                  </a:txBody>
                  <a:tcPr marL="68580" marR="68580" marT="0" marB="0"/>
                </a:tc>
                <a:tc>
                  <a:txBody>
                    <a:bodyPr/>
                    <a:lstStyle/>
                    <a:p>
                      <a:pPr algn="just">
                        <a:lnSpc>
                          <a:spcPct val="115000"/>
                        </a:lnSpc>
                        <a:spcAft>
                          <a:spcPts val="0"/>
                        </a:spcAft>
                      </a:pPr>
                      <a:r>
                        <a:rPr lang="lv-LV" sz="1400" dirty="0">
                          <a:effectLst/>
                        </a:rPr>
                        <a:t>129 561 169</a:t>
                      </a:r>
                      <a:endParaRPr lang="lv-LV" sz="1400" dirty="0">
                        <a:effectLst/>
                        <a:latin typeface="Times New Roman"/>
                        <a:ea typeface="Times New Roman"/>
                      </a:endParaRPr>
                    </a:p>
                  </a:txBody>
                  <a:tcPr marL="68580" marR="68580" marT="0" marB="0"/>
                </a:tc>
              </a:tr>
            </a:tbl>
          </a:graphicData>
        </a:graphic>
      </p:graphicFrame>
      <p:sp>
        <p:nvSpPr>
          <p:cNvPr id="21557" name="Rectangle 2"/>
          <p:cNvSpPr>
            <a:spLocks noChangeArrowheads="1"/>
          </p:cNvSpPr>
          <p:nvPr/>
        </p:nvSpPr>
        <p:spPr bwMode="auto">
          <a:xfrm>
            <a:off x="1908175" y="2997200"/>
            <a:ext cx="6696075" cy="368300"/>
          </a:xfrm>
          <a:prstGeom prst="rect">
            <a:avLst/>
          </a:prstGeom>
          <a:noFill/>
          <a:ln w="9525">
            <a:noFill/>
            <a:miter lim="800000"/>
            <a:headEnd/>
            <a:tailEnd/>
          </a:ln>
        </p:spPr>
        <p:txBody>
          <a:bodyPr anchor="ctr">
            <a:spAutoFit/>
          </a:bodyPr>
          <a:lstStyle/>
          <a:p>
            <a:r>
              <a:rPr lang="lv-LV" altLang="lv-LV" b="1" i="1">
                <a:solidFill>
                  <a:srgbClr val="000000"/>
                </a:solidFill>
                <a:latin typeface="Verdana" pitchFamily="34" charset="0"/>
              </a:rPr>
              <a:t>Pašvaldību un valsts sektora iepirkumi 2015.gadā</a:t>
            </a:r>
            <a:endParaRPr lang="lv-LV" altLang="lv-LV">
              <a:latin typeface="Verdan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55875" y="333375"/>
            <a:ext cx="6096000" cy="1036638"/>
          </a:xfrm>
        </p:spPr>
        <p:txBody>
          <a:bodyPr/>
          <a:lstStyle/>
          <a:p>
            <a:pPr eaLnBrk="1" hangingPunct="1"/>
            <a:r>
              <a:rPr lang="lv-LV" altLang="lv-LV" sz="1400" i="1" smtClean="0">
                <a:solidFill>
                  <a:srgbClr val="262626"/>
                </a:solidFill>
              </a:rPr>
              <a:t>Valsts pārvaldes institūcijas, kuras visvairāk 2015. gadā rīkojušas iepirkumus ar iekļautām vides prasībām (pēc iepirkumu skaita)</a:t>
            </a:r>
            <a:r>
              <a:rPr lang="lv-LV" altLang="lv-LV" sz="1600" b="0" smtClean="0">
                <a:solidFill>
                  <a:schemeClr val="tx1"/>
                </a:solidFill>
              </a:rPr>
              <a:t/>
            </a:r>
            <a:br>
              <a:rPr lang="lv-LV" altLang="lv-LV" sz="1600" b="0" smtClean="0">
                <a:solidFill>
                  <a:schemeClr val="tx1"/>
                </a:solidFill>
              </a:rPr>
            </a:br>
            <a:endParaRPr lang="lv-LV" sz="1600" smtClean="0"/>
          </a:p>
        </p:txBody>
      </p:sp>
      <p:sp>
        <p:nvSpPr>
          <p:cNvPr id="22531" name="Slide Number Placeholder 5"/>
          <p:cNvSpPr>
            <a:spLocks noGrp="1"/>
          </p:cNvSpPr>
          <p:nvPr>
            <p:ph type="sldNum" sz="quarter" idx="13"/>
          </p:nvPr>
        </p:nvSpPr>
        <p:spPr>
          <a:xfrm>
            <a:off x="8316913" y="6324600"/>
            <a:ext cx="522287" cy="304800"/>
          </a:xfrm>
        </p:spPr>
        <p:txBody>
          <a:bodyPr/>
          <a:lstStyle/>
          <a:p>
            <a:pPr>
              <a:defRPr/>
            </a:pPr>
            <a:fld id="{3638CA3E-04EC-4DE1-9CAA-0524AAF210D4}" type="slidenum">
              <a:rPr lang="en-US" altLang="en-US" smtClean="0"/>
              <a:pPr>
                <a:defRPr/>
              </a:pPr>
              <a:t>21</a:t>
            </a:fld>
            <a:endParaRPr lang="en-US" altLang="en-US" smtClean="0"/>
          </a:p>
        </p:txBody>
      </p:sp>
      <p:graphicFrame>
        <p:nvGraphicFramePr>
          <p:cNvPr id="7" name="Table 6"/>
          <p:cNvGraphicFramePr>
            <a:graphicFrameLocks noGrp="1"/>
          </p:cNvGraphicFramePr>
          <p:nvPr/>
        </p:nvGraphicFramePr>
        <p:xfrm>
          <a:off x="2678113" y="1196975"/>
          <a:ext cx="5688012" cy="2042352"/>
        </p:xfrm>
        <a:graphic>
          <a:graphicData uri="http://schemas.openxmlformats.org/drawingml/2006/table">
            <a:tbl>
              <a:tblPr/>
              <a:tblGrid>
                <a:gridCol w="3570287"/>
                <a:gridCol w="2117725"/>
              </a:tblGrid>
              <a:tr h="414338">
                <a:tc>
                  <a:txBody>
                    <a:bodyPr/>
                    <a:lstStyle/>
                    <a:p>
                      <a:pPr marL="0" marR="0" lvl="0" indent="0" algn="just" defTabSz="914400" rtl="0" eaLnBrk="1" fontAlgn="base" latinLnBrk="0" hangingPunct="1">
                        <a:lnSpc>
                          <a:spcPct val="115000"/>
                        </a:lnSpc>
                        <a:spcBef>
                          <a:spcPct val="0"/>
                        </a:spcBef>
                        <a:spcAft>
                          <a:spcPts val="120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Valsts institūcijas nosaukums</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Iepirkumu skaits</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r h="2286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AS "Latvijas Valsts meži"</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57</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LR Tieslietu ministrijas Ieslodzījuma vietu pārvalde</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Nodrošinājuma valsts aģentūra</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Valsts ieņēmumu dienests</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Valsts aizsardzības militāro objektu un iepirkumu centrs</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755650" y="4116388"/>
          <a:ext cx="5761038" cy="2008188"/>
        </p:xfrm>
        <a:graphic>
          <a:graphicData uri="http://schemas.openxmlformats.org/drawingml/2006/table">
            <a:tbl>
              <a:tblPr/>
              <a:tblGrid>
                <a:gridCol w="3616325"/>
                <a:gridCol w="2144713"/>
              </a:tblGrid>
              <a:tr h="4651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400" b="1" i="0" u="none" strike="noStrike" cap="none" normalizeH="0" baseline="0" smtClean="0">
                          <a:ln>
                            <a:noFill/>
                          </a:ln>
                          <a:solidFill>
                            <a:srgbClr val="000000"/>
                          </a:solidFill>
                          <a:effectLst/>
                          <a:latin typeface="Times New Roman" pitchFamily="18" charset="0"/>
                          <a:cs typeface="Times New Roman" pitchFamily="18" charset="0"/>
                        </a:rPr>
                        <a:t>Uzvarējušās pašvaldības iestādes nosaukums</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400" b="1" i="0" u="none" strike="noStrike" cap="none" normalizeH="0" baseline="0" smtClean="0">
                          <a:ln>
                            <a:noFill/>
                          </a:ln>
                          <a:solidFill>
                            <a:srgbClr val="000000"/>
                          </a:solidFill>
                          <a:effectLst/>
                          <a:latin typeface="Times New Roman" pitchFamily="18" charset="0"/>
                          <a:cs typeface="Times New Roman" pitchFamily="18" charset="0"/>
                        </a:rPr>
                        <a:t>Iepirkumu skaits</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r h="257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Ludzas novada pašvaldība</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Rīgas domes Izglītības, kultūras un sporta departaments</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Daugavpils pilsētas dome</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13</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Jūrmalas pilsētas dome</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13</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Jelgavas pilsētas dome</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4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lv-LV"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78" name="Rectangle 1"/>
          <p:cNvSpPr>
            <a:spLocks noChangeArrowheads="1"/>
          </p:cNvSpPr>
          <p:nvPr/>
        </p:nvSpPr>
        <p:spPr bwMode="auto">
          <a:xfrm>
            <a:off x="611188" y="3500438"/>
            <a:ext cx="8035925" cy="585787"/>
          </a:xfrm>
          <a:prstGeom prst="rect">
            <a:avLst/>
          </a:prstGeom>
          <a:noFill/>
          <a:ln w="9525">
            <a:noFill/>
            <a:miter lim="800000"/>
            <a:headEnd/>
            <a:tailEnd/>
          </a:ln>
        </p:spPr>
        <p:txBody>
          <a:bodyPr anchor="ctr">
            <a:spAutoFit/>
          </a:bodyPr>
          <a:lstStyle/>
          <a:p>
            <a:pPr algn="just" eaLnBrk="0" hangingPunct="0"/>
            <a:r>
              <a:rPr lang="lv-LV" altLang="lv-LV" sz="1600" b="1" i="1">
                <a:solidFill>
                  <a:srgbClr val="262626"/>
                </a:solidFill>
                <a:latin typeface="Verdana" pitchFamily="34" charset="0"/>
              </a:rPr>
              <a:t>Pašvaldības iestādes, kuras visvairāk 2015. gadā rīkojušas iepirkumus ar iekļautām vides prasībām (pēc iepirkumu skaita)</a:t>
            </a:r>
            <a:endParaRPr lang="lv-LV" altLang="lv-LV" sz="1600">
              <a:latin typeface="Verdan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3"/>
          </p:nvPr>
        </p:nvSpPr>
        <p:spPr>
          <a:xfrm>
            <a:off x="8243888" y="6324600"/>
            <a:ext cx="595312" cy="304800"/>
          </a:xfrm>
        </p:spPr>
        <p:txBody>
          <a:bodyPr/>
          <a:lstStyle/>
          <a:p>
            <a:pPr>
              <a:defRPr/>
            </a:pPr>
            <a:fld id="{F45B05E8-8B19-420D-BA84-EA61E0B17474}" type="slidenum">
              <a:rPr lang="en-US" altLang="en-US" smtClean="0"/>
              <a:pPr>
                <a:defRPr/>
              </a:pPr>
              <a:t>22</a:t>
            </a:fld>
            <a:endParaRPr lang="en-US" altLang="en-US" smtClean="0"/>
          </a:p>
        </p:txBody>
      </p:sp>
      <p:graphicFrame>
        <p:nvGraphicFramePr>
          <p:cNvPr id="7" name="Table 6"/>
          <p:cNvGraphicFramePr>
            <a:graphicFrameLocks noGrp="1"/>
          </p:cNvGraphicFramePr>
          <p:nvPr/>
        </p:nvGraphicFramePr>
        <p:xfrm>
          <a:off x="2025650" y="1341438"/>
          <a:ext cx="6002338" cy="4638042"/>
        </p:xfrm>
        <a:graphic>
          <a:graphicData uri="http://schemas.openxmlformats.org/drawingml/2006/table">
            <a:tbl>
              <a:tblPr/>
              <a:tblGrid>
                <a:gridCol w="3406775"/>
                <a:gridCol w="2595563"/>
              </a:tblGrid>
              <a:tr h="349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1" i="0" u="none" strike="noStrike" cap="none" normalizeH="0" baseline="0" smtClean="0">
                          <a:ln>
                            <a:noFill/>
                          </a:ln>
                          <a:solidFill>
                            <a:srgbClr val="000000"/>
                          </a:solidFill>
                          <a:effectLst/>
                          <a:latin typeface="Times New Roman" pitchFamily="18" charset="0"/>
                          <a:cs typeface="Times New Roman" pitchFamily="18" charset="0"/>
                        </a:rPr>
                        <a:t>Uzvarējušā uzņēmuma nosaukums/gads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1" i="0" u="none" strike="noStrike" cap="none" normalizeH="0" baseline="0" smtClean="0">
                          <a:ln>
                            <a:noFill/>
                          </a:ln>
                          <a:solidFill>
                            <a:srgbClr val="000000"/>
                          </a:solidFill>
                          <a:effectLst/>
                          <a:latin typeface="Times New Roman" pitchFamily="18" charset="0"/>
                          <a:cs typeface="Times New Roman" pitchFamily="18" charset="0"/>
                        </a:rPr>
                        <a:t>Piedāvātā līgumcena, bez PVN</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r h="257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1" i="0" u="none" strike="noStrike" cap="none" normalizeH="0" baseline="0" smtClean="0">
                          <a:ln>
                            <a:noFill/>
                          </a:ln>
                          <a:solidFill>
                            <a:srgbClr val="000000"/>
                          </a:solidFill>
                          <a:effectLst/>
                          <a:latin typeface="Times New Roman" pitchFamily="18" charset="0"/>
                          <a:cs typeface="Times New Roman" pitchFamily="18" charset="0"/>
                        </a:rPr>
                        <a:t>2015.gads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1" i="0" u="none" strike="noStrike" cap="none" normalizeH="0" baseline="0" smtClean="0">
                          <a:ln>
                            <a:noFill/>
                          </a:ln>
                          <a:solidFill>
                            <a:srgbClr val="000000"/>
                          </a:solidFill>
                          <a:effectLst/>
                          <a:latin typeface="Times New Roman" pitchFamily="18" charset="0"/>
                          <a:cs typeface="Times New Roman" pitchFamily="18" charset="0"/>
                        </a:rPr>
                        <a:t>EUR</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F1DD"/>
                    </a:solidFill>
                  </a:tcPr>
                </a:tc>
              </a:tr>
              <a:tr h="771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Piegādātāju apvienība AS "Ceļu pārvalde", SIA "Pilsētas EKO Serviss", SIA "Rīgas tilti"</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81588099,96</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Piegādātāju apvienība AS "Ceļu pārvalde", SIA "Rīgas tilti", SIA "Roadeks"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42540635,93</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SIA “Arčers”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9270017,07</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SIA "Aleks un V"</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7293000</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SIA Vides pakalpojumu grupa</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3924335,6</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SIA "Liktenis"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3500000</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SIA "SEB Līzings"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3050733</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SIA "SEB Līzings"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2631795,5</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CBF SIA "Binders"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2461727,07</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CBF SIA "Binders"</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lv-LV" sz="1600" b="0" i="0" u="none" strike="noStrike" cap="none" normalizeH="0" baseline="0" smtClean="0">
                          <a:ln>
                            <a:noFill/>
                          </a:ln>
                          <a:solidFill>
                            <a:srgbClr val="000000"/>
                          </a:solidFill>
                          <a:effectLst/>
                          <a:latin typeface="Times New Roman" pitchFamily="18" charset="0"/>
                          <a:cs typeface="Times New Roman" pitchFamily="18" charset="0"/>
                        </a:rPr>
                        <a:t>2153201</a:t>
                      </a:r>
                      <a:endParaRPr kumimoji="0" lang="lv-LV"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96" name="Rectangle 1"/>
          <p:cNvSpPr>
            <a:spLocks noChangeArrowheads="1"/>
          </p:cNvSpPr>
          <p:nvPr/>
        </p:nvSpPr>
        <p:spPr bwMode="auto">
          <a:xfrm>
            <a:off x="2025650" y="382588"/>
            <a:ext cx="6291263" cy="646112"/>
          </a:xfrm>
          <a:prstGeom prst="rect">
            <a:avLst/>
          </a:prstGeom>
          <a:noFill/>
          <a:ln w="9525">
            <a:noFill/>
            <a:miter lim="800000"/>
            <a:headEnd/>
            <a:tailEnd/>
          </a:ln>
        </p:spPr>
        <p:txBody>
          <a:bodyPr anchor="ctr">
            <a:spAutoFit/>
          </a:bodyPr>
          <a:lstStyle/>
          <a:p>
            <a:pPr algn="just"/>
            <a:r>
              <a:rPr lang="lv-LV" altLang="lv-LV" b="1" i="1">
                <a:solidFill>
                  <a:srgbClr val="000000"/>
                </a:solidFill>
                <a:latin typeface="Verdana" pitchFamily="34" charset="0"/>
              </a:rPr>
              <a:t>"TOP 10" uzņēmumi, kuri uzvarējuši finansiāli lielākos iepirkumos (ar ZPI principiem)</a:t>
            </a:r>
            <a:endParaRPr lang="lv-LV" altLang="lv-LV">
              <a:latin typeface="Verdana"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24075" y="476250"/>
            <a:ext cx="6696075" cy="504825"/>
          </a:xfrm>
        </p:spPr>
        <p:txBody>
          <a:bodyPr>
            <a:normAutofit fontScale="90000"/>
          </a:bodyPr>
          <a:lstStyle/>
          <a:p>
            <a:pPr eaLnBrk="1" hangingPunct="1"/>
            <a:r>
              <a:rPr lang="lv-LV" sz="2200" smtClean="0"/>
              <a:t>Zaļā iepirkuma loma ES fondu </a:t>
            </a:r>
            <a:br>
              <a:rPr lang="lv-LV" sz="2200" smtClean="0"/>
            </a:br>
            <a:r>
              <a:rPr lang="lv-LV" sz="2200" smtClean="0"/>
              <a:t>2014.-2020.gada plānošanas periodā</a:t>
            </a:r>
          </a:p>
        </p:txBody>
      </p:sp>
      <p:sp>
        <p:nvSpPr>
          <p:cNvPr id="26627" name="Content Placeholder 2"/>
          <p:cNvSpPr>
            <a:spLocks noGrp="1"/>
          </p:cNvSpPr>
          <p:nvPr>
            <p:ph idx="1"/>
          </p:nvPr>
        </p:nvSpPr>
        <p:spPr>
          <a:xfrm>
            <a:off x="611188" y="1916113"/>
            <a:ext cx="8281987" cy="4176712"/>
          </a:xfrm>
        </p:spPr>
        <p:txBody>
          <a:bodyPr/>
          <a:lstStyle/>
          <a:p>
            <a:pPr eaLnBrk="1" hangingPunct="1"/>
            <a:endParaRPr lang="lv-LV" sz="2400" smtClean="0"/>
          </a:p>
          <a:p>
            <a:pPr eaLnBrk="1" hangingPunct="1"/>
            <a:endParaRPr lang="lv-LV" sz="2400" smtClean="0"/>
          </a:p>
          <a:p>
            <a:pPr eaLnBrk="1" hangingPunct="1"/>
            <a:endParaRPr lang="lv-LV" sz="2400" smtClean="0"/>
          </a:p>
          <a:p>
            <a:pPr eaLnBrk="1" hangingPunct="1"/>
            <a:endParaRPr lang="lv-LV" sz="2400" smtClean="0"/>
          </a:p>
          <a:p>
            <a:pPr algn="ctr" eaLnBrk="1" hangingPunct="1"/>
            <a:endParaRPr lang="lv-LV" sz="2400" smtClean="0"/>
          </a:p>
          <a:p>
            <a:pPr algn="ctr" eaLnBrk="1" hangingPunct="1"/>
            <a:endParaRPr lang="lv-LV" sz="2400" smtClean="0"/>
          </a:p>
          <a:p>
            <a:pPr algn="ctr" eaLnBrk="1" hangingPunct="1"/>
            <a:endParaRPr lang="lv-LV" sz="2400" smtClean="0"/>
          </a:p>
          <a:p>
            <a:pPr eaLnBrk="1" hangingPunct="1"/>
            <a:endParaRPr lang="lv-LV" sz="2400" smtClean="0"/>
          </a:p>
        </p:txBody>
      </p:sp>
      <p:sp>
        <p:nvSpPr>
          <p:cNvPr id="26628" name="Slide Number Placeholder 4"/>
          <p:cNvSpPr>
            <a:spLocks noGrp="1"/>
          </p:cNvSpPr>
          <p:nvPr>
            <p:ph type="sldNum" sz="quarter" idx="13"/>
          </p:nvPr>
        </p:nvSpPr>
        <p:spPr>
          <a:xfrm>
            <a:off x="8388350" y="6381750"/>
            <a:ext cx="595313" cy="304800"/>
          </a:xfrm>
        </p:spPr>
        <p:txBody>
          <a:bodyPr/>
          <a:lstStyle/>
          <a:p>
            <a:pPr algn="ctr">
              <a:defRPr/>
            </a:pPr>
            <a:fld id="{C72A9894-D29B-4A38-8082-E383F5214FF9}" type="slidenum">
              <a:rPr lang="ru-RU" sz="1400" smtClean="0">
                <a:latin typeface="Times New Roman" pitchFamily="18" charset="0"/>
              </a:rPr>
              <a:pPr algn="ctr">
                <a:defRPr/>
              </a:pPr>
              <a:t>23</a:t>
            </a:fld>
            <a:endParaRPr lang="ru-RU" sz="1400" smtClean="0">
              <a:latin typeface="Times New Roman" pitchFamily="18" charset="0"/>
            </a:endParaRPr>
          </a:p>
        </p:txBody>
      </p:sp>
      <p:sp>
        <p:nvSpPr>
          <p:cNvPr id="26629" name="Rectangle 6"/>
          <p:cNvSpPr>
            <a:spLocks noChangeArrowheads="1"/>
          </p:cNvSpPr>
          <p:nvPr/>
        </p:nvSpPr>
        <p:spPr bwMode="auto">
          <a:xfrm>
            <a:off x="684213" y="1700213"/>
            <a:ext cx="7848600" cy="4473575"/>
          </a:xfrm>
          <a:prstGeom prst="rect">
            <a:avLst/>
          </a:prstGeom>
          <a:noFill/>
          <a:ln w="9525">
            <a:noFill/>
            <a:miter lim="800000"/>
            <a:headEnd/>
            <a:tailEnd/>
          </a:ln>
        </p:spPr>
        <p:txBody>
          <a:bodyPr>
            <a:spAutoFit/>
          </a:bodyPr>
          <a:lstStyle/>
          <a:p>
            <a:pPr lvl="1" algn="just">
              <a:buFont typeface="Wingdings" pitchFamily="2" charset="2"/>
              <a:buChar char="ü"/>
            </a:pPr>
            <a:r>
              <a:rPr lang="lv-LV" sz="2000">
                <a:solidFill>
                  <a:srgbClr val="000000"/>
                </a:solidFill>
                <a:latin typeface="Verdana" pitchFamily="34" charset="0"/>
              </a:rPr>
              <a:t>ES fondu finansēti projekti – instruments “Zaļā iepirkuma veicināšanas plāna 2015-2017. gadam” ieviešanai, mērķu sasniegšanai</a:t>
            </a:r>
          </a:p>
          <a:p>
            <a:pPr lvl="1" algn="just">
              <a:buFont typeface="Wingdings" pitchFamily="2" charset="2"/>
              <a:buChar char="ü"/>
            </a:pPr>
            <a:r>
              <a:rPr lang="lv-LV" sz="2000">
                <a:solidFill>
                  <a:srgbClr val="000000"/>
                </a:solidFill>
                <a:latin typeface="Verdana" pitchFamily="34" charset="0"/>
              </a:rPr>
              <a:t>   ZI/ZPI iepirkuma prasības  tiek piemērotas un integrētas ES   struktūrfondu un Kohēzijas fonda ieviešanas procesā.</a:t>
            </a:r>
          </a:p>
          <a:p>
            <a:pPr lvl="1" algn="just">
              <a:buFont typeface="Wingdings" pitchFamily="2" charset="2"/>
              <a:buChar char="ü"/>
            </a:pPr>
            <a:r>
              <a:rPr lang="lv-LV" sz="2000">
                <a:solidFill>
                  <a:srgbClr val="000000"/>
                </a:solidFill>
                <a:latin typeface="Verdana" pitchFamily="34" charset="0"/>
              </a:rPr>
              <a:t>  Projektu iesniegumu vērtēšanas kritēriju komplektā iekļauj ZI/ZPI  piemērošanas kritēriju– veicot iepirkumus, konkursa nolikuma, atlases un vērtēšanas kritērijos tika/tiks piemēroti zaļā publiskā iepirkuma principi.</a:t>
            </a:r>
          </a:p>
          <a:p>
            <a:pPr lvl="1" algn="just">
              <a:buFont typeface="Wingdings" pitchFamily="2" charset="2"/>
              <a:buChar char="ü"/>
            </a:pPr>
            <a:r>
              <a:rPr lang="lv-LV" sz="2000">
                <a:solidFill>
                  <a:srgbClr val="000000"/>
                </a:solidFill>
                <a:latin typeface="Verdana" pitchFamily="34" charset="0"/>
              </a:rPr>
              <a:t>  ZI/ZPI kritērijs ir kritērijs, kuru izpildot projektu iesniegumu vērtēšanā projekta iesniegums saņem papildu punktus.</a:t>
            </a:r>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24075" y="476250"/>
            <a:ext cx="6696075" cy="504825"/>
          </a:xfrm>
        </p:spPr>
        <p:txBody>
          <a:bodyPr>
            <a:normAutofit fontScale="90000"/>
          </a:bodyPr>
          <a:lstStyle/>
          <a:p>
            <a:pPr algn="ctr" eaLnBrk="1" hangingPunct="1"/>
            <a:r>
              <a:rPr lang="lv-LV" sz="2200" smtClean="0"/>
              <a:t>Zaļā iepirkuma loma ES fondu </a:t>
            </a:r>
            <a:br>
              <a:rPr lang="lv-LV" sz="2200" smtClean="0"/>
            </a:br>
            <a:r>
              <a:rPr lang="lv-LV" sz="2200" smtClean="0"/>
              <a:t>2014.-2020.gada plānošanas periodā vērtēšanas kritēriji</a:t>
            </a:r>
          </a:p>
        </p:txBody>
      </p:sp>
      <p:sp>
        <p:nvSpPr>
          <p:cNvPr id="27651" name="Content Placeholder 2"/>
          <p:cNvSpPr>
            <a:spLocks noGrp="1"/>
          </p:cNvSpPr>
          <p:nvPr>
            <p:ph idx="1"/>
          </p:nvPr>
        </p:nvSpPr>
        <p:spPr>
          <a:xfrm>
            <a:off x="611188" y="1916113"/>
            <a:ext cx="8281987" cy="4176712"/>
          </a:xfrm>
        </p:spPr>
        <p:txBody>
          <a:bodyPr/>
          <a:lstStyle/>
          <a:p>
            <a:pPr eaLnBrk="1" hangingPunct="1"/>
            <a:r>
              <a:rPr lang="lv-LV" sz="2400" smtClean="0"/>
              <a:t>Atkarībā Specifiskā atbalsta mērķa ietekmes uz apkārtējo vidi un klimata pārmaiņām tiek noteikts ZPI vērtēšanas kritērija “svars”:</a:t>
            </a:r>
          </a:p>
          <a:p>
            <a:pPr eaLnBrk="1" hangingPunct="1">
              <a:buFont typeface="Wingdings" pitchFamily="2" charset="2"/>
              <a:buChar char="ü"/>
            </a:pPr>
            <a:r>
              <a:rPr lang="lv-LV" sz="2400" smtClean="0"/>
              <a:t>  Tiek piemērots ZPI (0/1);</a:t>
            </a:r>
          </a:p>
          <a:p>
            <a:pPr eaLnBrk="1" hangingPunct="1">
              <a:buFont typeface="Wingdings" pitchFamily="2" charset="2"/>
              <a:buChar char="ü"/>
            </a:pPr>
            <a:r>
              <a:rPr lang="lv-LV" sz="2400" smtClean="0"/>
              <a:t>  ZPI sastāda noteiktu % no projekta kopējām</a:t>
            </a:r>
          </a:p>
          <a:p>
            <a:pPr eaLnBrk="1" hangingPunct="1"/>
            <a:r>
              <a:rPr lang="lv-LV" sz="2400" smtClean="0"/>
              <a:t>      izmaksām;</a:t>
            </a:r>
          </a:p>
          <a:p>
            <a:pPr eaLnBrk="1" hangingPunct="1">
              <a:buFont typeface="Wingdings" pitchFamily="2" charset="2"/>
              <a:buChar char="ü"/>
            </a:pPr>
            <a:r>
              <a:rPr lang="lv-LV" sz="2400" smtClean="0"/>
              <a:t>  ZPI ir jāsasniedz noteikts % no</a:t>
            </a:r>
          </a:p>
          <a:p>
            <a:pPr eaLnBrk="1" hangingPunct="1"/>
            <a:r>
              <a:rPr lang="lv-LV" sz="2400" smtClean="0"/>
              <a:t>     attiecināmajām izmaksām. </a:t>
            </a:r>
            <a:endParaRPr lang="en-GB" sz="2400" smtClean="0"/>
          </a:p>
        </p:txBody>
      </p:sp>
      <p:sp>
        <p:nvSpPr>
          <p:cNvPr id="27652" name="Slide Number Placeholder 4"/>
          <p:cNvSpPr>
            <a:spLocks noGrp="1"/>
          </p:cNvSpPr>
          <p:nvPr>
            <p:ph type="sldNum" sz="quarter" idx="13"/>
          </p:nvPr>
        </p:nvSpPr>
        <p:spPr>
          <a:xfrm>
            <a:off x="8388350" y="6381750"/>
            <a:ext cx="595313" cy="304800"/>
          </a:xfrm>
        </p:spPr>
        <p:txBody>
          <a:bodyPr/>
          <a:lstStyle/>
          <a:p>
            <a:pPr algn="ctr">
              <a:defRPr/>
            </a:pPr>
            <a:fld id="{88AD0C8A-6C63-4E50-A237-8D7F3E89A499}" type="slidenum">
              <a:rPr lang="ru-RU" sz="1400" smtClean="0">
                <a:latin typeface="Times New Roman" pitchFamily="18" charset="0"/>
              </a:rPr>
              <a:pPr algn="ctr">
                <a:defRPr/>
              </a:pPr>
              <a:t>24</a:t>
            </a:fld>
            <a:endParaRPr lang="ru-RU" sz="1400" smtClean="0">
              <a:latin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90800" y="692150"/>
            <a:ext cx="6096000" cy="725488"/>
          </a:xfrm>
        </p:spPr>
        <p:txBody>
          <a:bodyPr/>
          <a:lstStyle/>
          <a:p>
            <a:pPr eaLnBrk="1" hangingPunct="1"/>
            <a:r>
              <a:rPr lang="lv-LV" smtClean="0"/>
              <a:t>Plānotās darbības 2016.gadā</a:t>
            </a:r>
          </a:p>
        </p:txBody>
      </p:sp>
      <p:sp>
        <p:nvSpPr>
          <p:cNvPr id="28675" name="Slide Number Placeholder 4"/>
          <p:cNvSpPr>
            <a:spLocks noGrp="1"/>
          </p:cNvSpPr>
          <p:nvPr>
            <p:ph type="sldNum" sz="quarter" idx="13"/>
          </p:nvPr>
        </p:nvSpPr>
        <p:spPr>
          <a:xfrm>
            <a:off x="8316913" y="6308725"/>
            <a:ext cx="666750" cy="304800"/>
          </a:xfrm>
        </p:spPr>
        <p:txBody>
          <a:bodyPr/>
          <a:lstStyle/>
          <a:p>
            <a:pPr algn="ctr">
              <a:defRPr/>
            </a:pPr>
            <a:fld id="{10310D41-AD7B-47BC-859A-E6D90353FA87}" type="slidenum">
              <a:rPr lang="ru-RU" sz="1400" smtClean="0">
                <a:solidFill>
                  <a:srgbClr val="000000"/>
                </a:solidFill>
                <a:latin typeface="Times New Roman" pitchFamily="18" charset="0"/>
              </a:rPr>
              <a:pPr algn="ctr">
                <a:defRPr/>
              </a:pPr>
              <a:t>25</a:t>
            </a:fld>
            <a:endParaRPr lang="ru-RU" sz="1400" smtClean="0">
              <a:solidFill>
                <a:srgbClr val="000000"/>
              </a:solidFill>
              <a:latin typeface="Times New Roman" pitchFamily="18" charset="0"/>
            </a:endParaRPr>
          </a:p>
        </p:txBody>
      </p:sp>
      <p:sp>
        <p:nvSpPr>
          <p:cNvPr id="28676" name="Content Placeholder 12"/>
          <p:cNvSpPr>
            <a:spLocks noGrp="1"/>
          </p:cNvSpPr>
          <p:nvPr>
            <p:ph idx="1"/>
          </p:nvPr>
        </p:nvSpPr>
        <p:spPr>
          <a:xfrm>
            <a:off x="755650" y="1752600"/>
            <a:ext cx="7931150" cy="4373563"/>
          </a:xfrm>
        </p:spPr>
        <p:txBody>
          <a:bodyPr/>
          <a:lstStyle/>
          <a:p>
            <a:pPr eaLnBrk="1" hangingPunct="1">
              <a:buFont typeface="Wingdings" pitchFamily="2" charset="2"/>
              <a:buChar char="ü"/>
            </a:pPr>
            <a:r>
              <a:rPr lang="lv-LV" smtClean="0"/>
              <a:t> </a:t>
            </a:r>
            <a:r>
              <a:rPr lang="lv-LV" sz="2200" smtClean="0"/>
              <a:t>Izstrādāt MK noteikumus, kas regulē ZI/ZPI piemērošanas kārtību, uzraudzības monitoringu, izstrādāt dzīves cikla izmaksu novērtējumu būtiskākajām preču grupām;</a:t>
            </a:r>
          </a:p>
          <a:p>
            <a:pPr eaLnBrk="1" hangingPunct="1">
              <a:buFont typeface="Wingdings" pitchFamily="2" charset="2"/>
              <a:buChar char="ü"/>
            </a:pPr>
            <a:r>
              <a:rPr lang="lv-LV" sz="2200" smtClean="0"/>
              <a:t>Izstrādāt dzīves cikla izmaksu novērtējuma modeli būtiskākajām preču grupām;</a:t>
            </a:r>
          </a:p>
          <a:p>
            <a:pPr eaLnBrk="1" hangingPunct="1">
              <a:buFont typeface="Wingdings" pitchFamily="2" charset="2"/>
              <a:buChar char="ü"/>
            </a:pPr>
            <a:r>
              <a:rPr lang="lv-LV" sz="2200" smtClean="0"/>
              <a:t> Rīkot metodoloģiskos seminārus un apmācības, komersantiem, valsts un pašvaldības iestādēm par ZI veikšanu un piemērošanu iepirkumos</a:t>
            </a:r>
          </a:p>
          <a:p>
            <a:pPr eaLnBrk="1" hangingPunct="1">
              <a:buFont typeface="Wingdings" pitchFamily="2" charset="2"/>
              <a:buChar char="ü"/>
            </a:pPr>
            <a:endParaRPr lang="lv-LV" smtClean="0"/>
          </a:p>
          <a:p>
            <a:pPr eaLnBrk="1" hangingPunct="1">
              <a:buFont typeface="Wingdings" pitchFamily="2" charset="2"/>
              <a:buChar char="ü"/>
            </a:pPr>
            <a:endParaRPr lang="lv-LV"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505200"/>
            <a:ext cx="7772400" cy="960438"/>
          </a:xfrm>
        </p:spPr>
        <p:txBody>
          <a:bodyPr>
            <a:normAutofit fontScale="90000"/>
          </a:bodyPr>
          <a:lstStyle/>
          <a:p>
            <a:pPr eaLnBrk="1" hangingPunct="1">
              <a:defRPr/>
            </a:pPr>
            <a:r>
              <a:rPr lang="lv-LV" dirty="0" smtClean="0">
                <a:solidFill>
                  <a:srgbClr val="000000"/>
                </a:solidFill>
                <a:cs typeface="Tahoma" pitchFamily="34" charset="0"/>
              </a:rPr>
              <a:t>Paldies par uzmanību!</a:t>
            </a:r>
            <a:br>
              <a:rPr lang="lv-LV" dirty="0" smtClean="0">
                <a:solidFill>
                  <a:srgbClr val="000000"/>
                </a:solidFill>
                <a:cs typeface="Tahoma" pitchFamily="34" charset="0"/>
              </a:rPr>
            </a:br>
            <a:endParaRPr lang="lv-LV" dirty="0"/>
          </a:p>
        </p:txBody>
      </p:sp>
      <p:sp>
        <p:nvSpPr>
          <p:cNvPr id="29699" name="Text Placeholder 7"/>
          <p:cNvSpPr>
            <a:spLocks noGrp="1"/>
          </p:cNvSpPr>
          <p:nvPr>
            <p:ph type="body" sz="quarter" idx="10"/>
          </p:nvPr>
        </p:nvSpPr>
        <p:spPr>
          <a:xfrm>
            <a:off x="755650" y="4365625"/>
            <a:ext cx="7772400" cy="431800"/>
          </a:xfrm>
        </p:spPr>
        <p:txBody>
          <a:bodyPr/>
          <a:lstStyle/>
          <a:p>
            <a:pPr eaLnBrk="1" hangingPunct="1"/>
            <a:r>
              <a:rPr lang="lv-LV" b="1" smtClean="0">
                <a:solidFill>
                  <a:srgbClr val="000000"/>
                </a:solidFill>
                <a:cs typeface="Tahoma" pitchFamily="34" charset="0"/>
              </a:rPr>
              <a:t>Jautājumi?</a:t>
            </a:r>
          </a:p>
        </p:txBody>
      </p:sp>
      <p:sp>
        <p:nvSpPr>
          <p:cNvPr id="29700" name="Text Placeholder 8"/>
          <p:cNvSpPr>
            <a:spLocks noGrp="1"/>
          </p:cNvSpPr>
          <p:nvPr>
            <p:ph type="body" sz="quarter" idx="11"/>
          </p:nvPr>
        </p:nvSpPr>
        <p:spPr>
          <a:xfrm>
            <a:off x="685800" y="5516563"/>
            <a:ext cx="7772400" cy="884237"/>
          </a:xfrm>
        </p:spPr>
        <p:txBody>
          <a:bodyPr/>
          <a:lstStyle/>
          <a:p>
            <a:pPr eaLnBrk="1" hangingPunct="1"/>
            <a:endParaRPr lang="lv-LV" b="1" smtClean="0">
              <a:hlinkClick r:id="rId3"/>
            </a:endParaRPr>
          </a:p>
          <a:p>
            <a:pPr eaLnBrk="1" hangingPunct="1"/>
            <a:r>
              <a:rPr lang="lv-LV" b="1" smtClean="0">
                <a:hlinkClick r:id="rId3"/>
              </a:rPr>
              <a:t>zpi</a:t>
            </a:r>
            <a:r>
              <a:rPr lang="en-GB" b="1" smtClean="0">
                <a:hlinkClick r:id="rId3"/>
              </a:rPr>
              <a:t>@varam.gov.lv</a:t>
            </a:r>
            <a:endParaRPr lang="lv-LV" b="1" smtClean="0"/>
          </a:p>
          <a:p>
            <a:pPr eaLnBrk="1" hangingPunct="1"/>
            <a:r>
              <a:rPr lang="lv-LV" b="1" smtClean="0"/>
              <a:t>www.varam.gov.lv</a:t>
            </a:r>
            <a:endParaRPr lang="lv-LV" smtClean="0"/>
          </a:p>
        </p:txBody>
      </p:sp>
      <p:sp>
        <p:nvSpPr>
          <p:cNvPr id="29701" name="Rectangle 1"/>
          <p:cNvSpPr>
            <a:spLocks noChangeArrowheads="1"/>
          </p:cNvSpPr>
          <p:nvPr/>
        </p:nvSpPr>
        <p:spPr bwMode="auto">
          <a:xfrm>
            <a:off x="468313" y="4941888"/>
            <a:ext cx="8351837" cy="614362"/>
          </a:xfrm>
          <a:prstGeom prst="rect">
            <a:avLst/>
          </a:prstGeom>
          <a:noFill/>
          <a:ln w="9525">
            <a:noFill/>
            <a:miter lim="800000"/>
            <a:headEnd/>
            <a:tailEnd/>
          </a:ln>
        </p:spPr>
        <p:txBody>
          <a:bodyPr>
            <a:spAutoFit/>
          </a:bodyPr>
          <a:lstStyle/>
          <a:p>
            <a:pPr algn="just"/>
            <a:r>
              <a:rPr lang="lv-LV">
                <a:latin typeface="Verdana" pitchFamily="34" charset="0"/>
              </a:rPr>
              <a:t>Informācija par zaļo iepirkumu VARAM mājas lapā:</a:t>
            </a:r>
          </a:p>
          <a:p>
            <a:pPr algn="just"/>
            <a:r>
              <a:rPr lang="lv-LV" sz="1600">
                <a:latin typeface="Verdana" pitchFamily="34" charset="0"/>
                <a:hlinkClick r:id="rId4"/>
              </a:rPr>
              <a:t>http://www.varam.gov.lv/lat/darbibas_veidi/zalais_publiskais_iepirkums/</a:t>
            </a:r>
            <a:r>
              <a:rPr lang="lv-LV" sz="1600">
                <a:latin typeface="Verdana" pitchFamily="34"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1050" y="476250"/>
            <a:ext cx="6096000" cy="725488"/>
          </a:xfrm>
        </p:spPr>
        <p:txBody>
          <a:bodyPr/>
          <a:lstStyle/>
          <a:p>
            <a:pPr algn="ctr" eaLnBrk="1" hangingPunct="1"/>
            <a:r>
              <a:rPr lang="lv-LV" sz="2800" smtClean="0"/>
              <a:t>Produkta dzīves cikls</a:t>
            </a:r>
          </a:p>
        </p:txBody>
      </p:sp>
      <p:sp>
        <p:nvSpPr>
          <p:cNvPr id="13315" name="Slide Number Placeholder 5"/>
          <p:cNvSpPr>
            <a:spLocks noGrp="1"/>
          </p:cNvSpPr>
          <p:nvPr>
            <p:ph type="sldNum" sz="quarter" idx="13"/>
          </p:nvPr>
        </p:nvSpPr>
        <p:spPr>
          <a:xfrm>
            <a:off x="8534400" y="6324600"/>
            <a:ext cx="387350" cy="304800"/>
          </a:xfrm>
        </p:spPr>
        <p:txBody>
          <a:bodyPr/>
          <a:lstStyle/>
          <a:p>
            <a:pPr algn="ctr">
              <a:defRPr/>
            </a:pPr>
            <a:fld id="{6207284E-089D-4909-85E9-4CEC1A9C2E84}" type="slidenum">
              <a:rPr lang="en-US" altLang="en-US" sz="1400" smtClean="0">
                <a:solidFill>
                  <a:srgbClr val="000000"/>
                </a:solidFill>
                <a:latin typeface="Times New Roman" pitchFamily="18" charset="0"/>
              </a:rPr>
              <a:pPr algn="ctr">
                <a:defRPr/>
              </a:pPr>
              <a:t>3</a:t>
            </a:fld>
            <a:endParaRPr lang="en-US" altLang="en-US" sz="1400" smtClean="0">
              <a:solidFill>
                <a:srgbClr val="000000"/>
              </a:solidFill>
              <a:latin typeface="Times New Roman" pitchFamily="18" charset="0"/>
            </a:endParaRPr>
          </a:p>
        </p:txBody>
      </p:sp>
      <p:sp>
        <p:nvSpPr>
          <p:cNvPr id="8" name="Content Placeholder 7"/>
          <p:cNvSpPr>
            <a:spLocks noGrp="1"/>
          </p:cNvSpPr>
          <p:nvPr>
            <p:ph idx="1"/>
          </p:nvPr>
        </p:nvSpPr>
        <p:spPr>
          <a:xfrm>
            <a:off x="820738" y="1728788"/>
            <a:ext cx="215900" cy="4352925"/>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lv-LV" dirty="0"/>
          </a:p>
        </p:txBody>
      </p:sp>
      <p:sp>
        <p:nvSpPr>
          <p:cNvPr id="9" name="Right Arrow 8"/>
          <p:cNvSpPr/>
          <p:nvPr/>
        </p:nvSpPr>
        <p:spPr>
          <a:xfrm>
            <a:off x="957263" y="5937250"/>
            <a:ext cx="3902075" cy="2841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 name="TextBox 9"/>
          <p:cNvSpPr txBox="1"/>
          <p:nvPr/>
        </p:nvSpPr>
        <p:spPr>
          <a:xfrm>
            <a:off x="419931" y="1867474"/>
            <a:ext cx="461665" cy="4039569"/>
          </a:xfrm>
          <a:prstGeom prst="rect">
            <a:avLst/>
          </a:prstGeom>
          <a:noFill/>
        </p:spPr>
        <p:txBody>
          <a:bodyPr vert="vert270">
            <a:spAutoFit/>
          </a:bodyPr>
          <a:lstStyle/>
          <a:p>
            <a:pPr>
              <a:defRPr/>
            </a:pPr>
            <a:r>
              <a:rPr lang="lv-LV" b="1" dirty="0">
                <a:latin typeface="Verdana" pitchFamily="34" charset="0"/>
                <a:ea typeface="Verdana" pitchFamily="34" charset="0"/>
                <a:cs typeface="Verdana" pitchFamily="34" charset="0"/>
              </a:rPr>
              <a:t>Produkta  kopējās izmaksas </a:t>
            </a:r>
          </a:p>
        </p:txBody>
      </p:sp>
      <p:sp>
        <p:nvSpPr>
          <p:cNvPr id="13319" name="TextBox 10"/>
          <p:cNvSpPr txBox="1">
            <a:spLocks noChangeArrowheads="1"/>
          </p:cNvSpPr>
          <p:nvPr/>
        </p:nvSpPr>
        <p:spPr bwMode="auto">
          <a:xfrm>
            <a:off x="849313" y="6221413"/>
            <a:ext cx="2397125" cy="339725"/>
          </a:xfrm>
          <a:prstGeom prst="rect">
            <a:avLst/>
          </a:prstGeom>
          <a:noFill/>
          <a:ln w="9525">
            <a:noFill/>
            <a:miter lim="800000"/>
            <a:headEnd/>
            <a:tailEnd/>
          </a:ln>
        </p:spPr>
        <p:txBody>
          <a:bodyPr>
            <a:spAutoFit/>
          </a:bodyPr>
          <a:lstStyle/>
          <a:p>
            <a:r>
              <a:rPr lang="lv-LV" sz="1600" b="1">
                <a:latin typeface="Arial" charset="0"/>
                <a:ea typeface="ＭＳ Ｐゴシック" pitchFamily="34" charset="-128"/>
              </a:rPr>
              <a:t>Standarta produkts</a:t>
            </a:r>
          </a:p>
        </p:txBody>
      </p:sp>
      <p:sp>
        <p:nvSpPr>
          <p:cNvPr id="13320" name="TextBox 11"/>
          <p:cNvSpPr txBox="1">
            <a:spLocks noChangeArrowheads="1"/>
          </p:cNvSpPr>
          <p:nvPr/>
        </p:nvSpPr>
        <p:spPr bwMode="auto">
          <a:xfrm>
            <a:off x="2832100" y="6221413"/>
            <a:ext cx="2397125" cy="339725"/>
          </a:xfrm>
          <a:prstGeom prst="rect">
            <a:avLst/>
          </a:prstGeom>
          <a:noFill/>
          <a:ln w="9525">
            <a:noFill/>
            <a:miter lim="800000"/>
            <a:headEnd/>
            <a:tailEnd/>
          </a:ln>
        </p:spPr>
        <p:txBody>
          <a:bodyPr>
            <a:spAutoFit/>
          </a:bodyPr>
          <a:lstStyle/>
          <a:p>
            <a:r>
              <a:rPr lang="lv-LV" sz="1600" b="1">
                <a:latin typeface="Arial" charset="0"/>
                <a:ea typeface="ＭＳ Ｐゴシック" pitchFamily="34" charset="-128"/>
              </a:rPr>
              <a:t>"Zaļais" produkts</a:t>
            </a:r>
          </a:p>
        </p:txBody>
      </p:sp>
      <p:sp>
        <p:nvSpPr>
          <p:cNvPr id="13" name="Rectangle 12"/>
          <p:cNvSpPr/>
          <p:nvPr/>
        </p:nvSpPr>
        <p:spPr>
          <a:xfrm>
            <a:off x="1187450" y="5300663"/>
            <a:ext cx="1597025" cy="6365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2000" b="1" dirty="0">
                <a:solidFill>
                  <a:schemeClr val="tx1"/>
                </a:solidFill>
              </a:rPr>
              <a:t>Iegādes izmaksas </a:t>
            </a:r>
          </a:p>
        </p:txBody>
      </p:sp>
      <p:sp>
        <p:nvSpPr>
          <p:cNvPr id="14" name="Rectangle 13"/>
          <p:cNvSpPr/>
          <p:nvPr/>
        </p:nvSpPr>
        <p:spPr>
          <a:xfrm>
            <a:off x="1187450" y="3284538"/>
            <a:ext cx="1597025" cy="19097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2000" b="1" dirty="0">
                <a:solidFill>
                  <a:schemeClr val="tx1"/>
                </a:solidFill>
              </a:rPr>
              <a:t>Uzstādīšana un lietošana</a:t>
            </a:r>
          </a:p>
        </p:txBody>
      </p:sp>
      <p:sp>
        <p:nvSpPr>
          <p:cNvPr id="15" name="Rectangle 14"/>
          <p:cNvSpPr/>
          <p:nvPr/>
        </p:nvSpPr>
        <p:spPr>
          <a:xfrm>
            <a:off x="1187450" y="2276475"/>
            <a:ext cx="1597025" cy="901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b="1" dirty="0">
                <a:solidFill>
                  <a:schemeClr val="tx1"/>
                </a:solidFill>
              </a:rPr>
              <a:t>Nodošana atkritumos</a:t>
            </a:r>
          </a:p>
        </p:txBody>
      </p:sp>
      <p:sp>
        <p:nvSpPr>
          <p:cNvPr id="16" name="Rectangle 15"/>
          <p:cNvSpPr/>
          <p:nvPr/>
        </p:nvSpPr>
        <p:spPr>
          <a:xfrm>
            <a:off x="2987675" y="4568825"/>
            <a:ext cx="1584325" cy="136842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2000" b="1" dirty="0">
                <a:solidFill>
                  <a:schemeClr val="tx1"/>
                </a:solidFill>
              </a:rPr>
              <a:t>Iegādes izmaksas</a:t>
            </a:r>
          </a:p>
        </p:txBody>
      </p:sp>
      <p:sp>
        <p:nvSpPr>
          <p:cNvPr id="17" name="Rectangle 16"/>
          <p:cNvSpPr/>
          <p:nvPr/>
        </p:nvSpPr>
        <p:spPr>
          <a:xfrm>
            <a:off x="2973388" y="3813175"/>
            <a:ext cx="1584325" cy="71913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sz="2000" b="1" dirty="0">
                <a:solidFill>
                  <a:schemeClr val="tx1"/>
                </a:solidFill>
              </a:rPr>
              <a:t>Uzstādīšana un lietošana</a:t>
            </a:r>
          </a:p>
        </p:txBody>
      </p:sp>
      <p:sp>
        <p:nvSpPr>
          <p:cNvPr id="18" name="Rectangle 17"/>
          <p:cNvSpPr/>
          <p:nvPr/>
        </p:nvSpPr>
        <p:spPr>
          <a:xfrm>
            <a:off x="2973388" y="3178175"/>
            <a:ext cx="1584325" cy="57626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lv-LV" b="1" dirty="0">
                <a:solidFill>
                  <a:schemeClr val="tx1"/>
                </a:solidFill>
              </a:rPr>
              <a:t>Nodošana atkritumos</a:t>
            </a:r>
          </a:p>
        </p:txBody>
      </p:sp>
      <p:graphicFrame>
        <p:nvGraphicFramePr>
          <p:cNvPr id="19" name="Diagram 18"/>
          <p:cNvGraphicFramePr/>
          <p:nvPr/>
        </p:nvGraphicFramePr>
        <p:xfrm>
          <a:off x="5004048" y="2588564"/>
          <a:ext cx="3960439"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1050" y="476250"/>
            <a:ext cx="6096000" cy="725488"/>
          </a:xfrm>
        </p:spPr>
        <p:txBody>
          <a:bodyPr/>
          <a:lstStyle/>
          <a:p>
            <a:pPr algn="ctr" eaLnBrk="1" hangingPunct="1"/>
            <a:r>
              <a:rPr lang="lv-LV" sz="2800" dirty="0" smtClean="0"/>
              <a:t>Vides kritēriji</a:t>
            </a:r>
          </a:p>
        </p:txBody>
      </p:sp>
      <p:sp>
        <p:nvSpPr>
          <p:cNvPr id="13315" name="Slide Number Placeholder 5"/>
          <p:cNvSpPr>
            <a:spLocks noGrp="1"/>
          </p:cNvSpPr>
          <p:nvPr>
            <p:ph type="sldNum" sz="quarter" idx="13"/>
          </p:nvPr>
        </p:nvSpPr>
        <p:spPr>
          <a:xfrm>
            <a:off x="8534400" y="6324600"/>
            <a:ext cx="387350" cy="304800"/>
          </a:xfrm>
        </p:spPr>
        <p:txBody>
          <a:bodyPr/>
          <a:lstStyle/>
          <a:p>
            <a:pPr algn="ctr">
              <a:defRPr/>
            </a:pPr>
            <a:fld id="{6207284E-089D-4909-85E9-4CEC1A9C2E84}" type="slidenum">
              <a:rPr lang="en-US" altLang="en-US" sz="1400" smtClean="0">
                <a:solidFill>
                  <a:srgbClr val="000000"/>
                </a:solidFill>
                <a:latin typeface="Times New Roman" pitchFamily="18" charset="0"/>
              </a:rPr>
              <a:pPr algn="ctr">
                <a:defRPr/>
              </a:pPr>
              <a:t>4</a:t>
            </a:fld>
            <a:endParaRPr lang="en-US" altLang="en-US" sz="1400" smtClean="0">
              <a:solidFill>
                <a:srgbClr val="000000"/>
              </a:solidFill>
              <a:latin typeface="Times New Roman" pitchFamily="18" charset="0"/>
            </a:endParaRPr>
          </a:p>
        </p:txBody>
      </p:sp>
      <p:sp>
        <p:nvSpPr>
          <p:cNvPr id="20" name="Rectangle 19"/>
          <p:cNvSpPr/>
          <p:nvPr/>
        </p:nvSpPr>
        <p:spPr>
          <a:xfrm>
            <a:off x="755576" y="1819329"/>
            <a:ext cx="7920880" cy="4133439"/>
          </a:xfrm>
          <a:prstGeom prst="rect">
            <a:avLst/>
          </a:prstGeom>
        </p:spPr>
        <p:txBody>
          <a:bodyPr wrap="square">
            <a:spAutoFit/>
          </a:bodyPr>
          <a:lstStyle/>
          <a:p>
            <a:pPr marL="334963" indent="-334963">
              <a:lnSpc>
                <a:spcPct val="90000"/>
              </a:lnSpc>
              <a:spcBef>
                <a:spcPts val="550"/>
              </a:spcBef>
              <a:buClr>
                <a:srgbClr val="99FF66"/>
              </a:buClr>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lv-LV" altLang="en-US" sz="2400" dirty="0">
                <a:latin typeface="Verdana" pitchFamily="34" charset="0"/>
                <a:ea typeface="Verdana" pitchFamily="34" charset="0"/>
                <a:cs typeface="Verdana" pitchFamily="34" charset="0"/>
              </a:rPr>
              <a:t>Kopējā </a:t>
            </a:r>
            <a:r>
              <a:rPr lang="lv-LV" altLang="en-US" sz="2400" b="1" dirty="0">
                <a:latin typeface="Verdana" pitchFamily="34" charset="0"/>
                <a:ea typeface="Verdana" pitchFamily="34" charset="0"/>
                <a:cs typeface="Verdana" pitchFamily="34" charset="0"/>
              </a:rPr>
              <a:t>patēriņa samazināšana</a:t>
            </a:r>
            <a:r>
              <a:rPr lang="lv-LV" altLang="en-US" sz="2400" dirty="0">
                <a:latin typeface="Verdana" pitchFamily="34" charset="0"/>
                <a:ea typeface="Verdana" pitchFamily="34" charset="0"/>
                <a:cs typeface="Verdana" pitchFamily="34" charset="0"/>
              </a:rPr>
              <a:t> </a:t>
            </a:r>
          </a:p>
          <a:p>
            <a:pPr marL="334963" indent="-334963">
              <a:lnSpc>
                <a:spcPct val="90000"/>
              </a:lnSpc>
              <a:spcBef>
                <a:spcPts val="550"/>
              </a:spcBef>
              <a:buClr>
                <a:srgbClr val="99FF66"/>
              </a:buClr>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lv-LV" altLang="en-US" sz="2400" b="1" dirty="0">
                <a:latin typeface="Verdana" pitchFamily="34" charset="0"/>
                <a:ea typeface="Verdana" pitchFamily="34" charset="0"/>
                <a:cs typeface="Verdana" pitchFamily="34" charset="0"/>
              </a:rPr>
              <a:t>Neatjaunojamo dabas resursu</a:t>
            </a:r>
            <a:r>
              <a:rPr lang="lv-LV" altLang="en-US" sz="2400" dirty="0">
                <a:latin typeface="Verdana" pitchFamily="34" charset="0"/>
                <a:ea typeface="Verdana" pitchFamily="34" charset="0"/>
                <a:cs typeface="Verdana" pitchFamily="34" charset="0"/>
              </a:rPr>
              <a:t> izmantošanas intensitātes samazināšana </a:t>
            </a:r>
          </a:p>
          <a:p>
            <a:pPr marL="334963" indent="-334963">
              <a:lnSpc>
                <a:spcPct val="90000"/>
              </a:lnSpc>
              <a:spcBef>
                <a:spcPts val="550"/>
              </a:spcBef>
              <a:buClr>
                <a:srgbClr val="99FF66"/>
              </a:buClr>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lv-LV" altLang="en-US" sz="2400" b="1" dirty="0">
                <a:latin typeface="Verdana" pitchFamily="34" charset="0"/>
                <a:ea typeface="Verdana" pitchFamily="34" charset="0"/>
                <a:cs typeface="Verdana" pitchFamily="34" charset="0"/>
              </a:rPr>
              <a:t>Enerģijas patēriņa</a:t>
            </a:r>
            <a:r>
              <a:rPr lang="lv-LV" altLang="en-US" sz="2400" dirty="0">
                <a:latin typeface="Verdana" pitchFamily="34" charset="0"/>
                <a:ea typeface="Verdana" pitchFamily="34" charset="0"/>
                <a:cs typeface="Verdana" pitchFamily="34" charset="0"/>
              </a:rPr>
              <a:t> (CO</a:t>
            </a:r>
            <a:r>
              <a:rPr lang="lv-LV" altLang="en-US" sz="2400" baseline="-25000" dirty="0">
                <a:latin typeface="Verdana" pitchFamily="34" charset="0"/>
                <a:ea typeface="Verdana" pitchFamily="34" charset="0"/>
                <a:cs typeface="Verdana" pitchFamily="34" charset="0"/>
              </a:rPr>
              <a:t>2</a:t>
            </a:r>
            <a:r>
              <a:rPr lang="lv-LV" altLang="en-US" sz="2400" dirty="0">
                <a:latin typeface="Verdana" pitchFamily="34" charset="0"/>
                <a:ea typeface="Verdana" pitchFamily="34" charset="0"/>
                <a:cs typeface="Verdana" pitchFamily="34" charset="0"/>
              </a:rPr>
              <a:t> emisijas, klimata izmaiņas) samazināšana</a:t>
            </a:r>
          </a:p>
          <a:p>
            <a:pPr marL="334963" indent="-334963">
              <a:lnSpc>
                <a:spcPct val="90000"/>
              </a:lnSpc>
              <a:spcBef>
                <a:spcPts val="550"/>
              </a:spcBef>
              <a:buClr>
                <a:srgbClr val="99FF66"/>
              </a:buClr>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lv-LV" altLang="en-US" sz="2400" b="1" dirty="0">
                <a:latin typeface="Verdana" pitchFamily="34" charset="0"/>
                <a:ea typeface="Verdana" pitchFamily="34" charset="0"/>
                <a:cs typeface="Verdana" pitchFamily="34" charset="0"/>
              </a:rPr>
              <a:t>Ūdens patēriņa un notekūdeņu apjoma samazināšana</a:t>
            </a:r>
          </a:p>
          <a:p>
            <a:pPr marL="334963" indent="-334963">
              <a:lnSpc>
                <a:spcPct val="90000"/>
              </a:lnSpc>
              <a:spcBef>
                <a:spcPts val="550"/>
              </a:spcBef>
              <a:buClr>
                <a:srgbClr val="99FF66"/>
              </a:buClr>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lv-LV" altLang="en-US" sz="2400" b="1" dirty="0">
                <a:latin typeface="Verdana" pitchFamily="34" charset="0"/>
                <a:ea typeface="Verdana" pitchFamily="34" charset="0"/>
                <a:cs typeface="Verdana" pitchFamily="34" charset="0"/>
              </a:rPr>
              <a:t>Piesārņojuma un videi bīstamu vielu</a:t>
            </a:r>
            <a:r>
              <a:rPr lang="lv-LV" altLang="en-US" sz="2400" dirty="0">
                <a:latin typeface="Verdana" pitchFamily="34" charset="0"/>
                <a:ea typeface="Verdana" pitchFamily="34" charset="0"/>
                <a:cs typeface="Verdana" pitchFamily="34" charset="0"/>
              </a:rPr>
              <a:t> ierobežošana </a:t>
            </a:r>
          </a:p>
          <a:p>
            <a:pPr marL="334963" indent="-334963">
              <a:lnSpc>
                <a:spcPct val="90000"/>
              </a:lnSpc>
              <a:spcBef>
                <a:spcPts val="550"/>
              </a:spcBef>
              <a:buClr>
                <a:srgbClr val="99FF66"/>
              </a:buClr>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lv-LV" altLang="en-US" sz="2400" b="1" dirty="0">
                <a:latin typeface="Verdana" pitchFamily="34" charset="0"/>
                <a:ea typeface="Verdana" pitchFamily="34" charset="0"/>
                <a:cs typeface="Verdana" pitchFamily="34" charset="0"/>
              </a:rPr>
              <a:t>Atkritumu apjomu</a:t>
            </a:r>
            <a:r>
              <a:rPr lang="lv-LV" altLang="en-US" sz="2400" dirty="0">
                <a:latin typeface="Verdana" pitchFamily="34" charset="0"/>
                <a:ea typeface="Verdana" pitchFamily="34" charset="0"/>
                <a:cs typeface="Verdana" pitchFamily="34" charset="0"/>
              </a:rPr>
              <a:t>, t.sk. bīstamos atkritumus, samazināšana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1050" y="476250"/>
            <a:ext cx="6096000" cy="725488"/>
          </a:xfrm>
        </p:spPr>
        <p:txBody>
          <a:bodyPr>
            <a:normAutofit fontScale="90000"/>
          </a:bodyPr>
          <a:lstStyle/>
          <a:p>
            <a:pPr algn="ctr" eaLnBrk="1" hangingPunct="1"/>
            <a:r>
              <a:rPr lang="lv-LV" altLang="lv-LV" sz="2800" dirty="0" smtClean="0">
                <a:solidFill>
                  <a:schemeClr val="tx1"/>
                </a:solidFill>
                <a:ea typeface="MS Mincho"/>
                <a:cs typeface="Times New Roman" panose="02020603050405020304" pitchFamily="18" charset="0"/>
              </a:rPr>
              <a:t>Ietekmes uz vidi ziņā nozīmīgākās iepirkuma preču grupas</a:t>
            </a:r>
            <a:endParaRPr lang="lv-LV" sz="2800" dirty="0" smtClean="0"/>
          </a:p>
        </p:txBody>
      </p:sp>
      <p:sp>
        <p:nvSpPr>
          <p:cNvPr id="13315" name="Slide Number Placeholder 5"/>
          <p:cNvSpPr>
            <a:spLocks noGrp="1"/>
          </p:cNvSpPr>
          <p:nvPr>
            <p:ph type="sldNum" sz="quarter" idx="13"/>
          </p:nvPr>
        </p:nvSpPr>
        <p:spPr>
          <a:xfrm>
            <a:off x="8534400" y="6324600"/>
            <a:ext cx="387350" cy="304800"/>
          </a:xfrm>
        </p:spPr>
        <p:txBody>
          <a:bodyPr/>
          <a:lstStyle/>
          <a:p>
            <a:pPr algn="ctr">
              <a:defRPr/>
            </a:pPr>
            <a:fld id="{6207284E-089D-4909-85E9-4CEC1A9C2E84}" type="slidenum">
              <a:rPr lang="en-US" altLang="en-US" sz="1400" smtClean="0">
                <a:solidFill>
                  <a:srgbClr val="000000"/>
                </a:solidFill>
                <a:latin typeface="Times New Roman" pitchFamily="18" charset="0"/>
              </a:rPr>
              <a:pPr algn="ctr">
                <a:defRPr/>
              </a:pPr>
              <a:t>5</a:t>
            </a:fld>
            <a:endParaRPr lang="en-US" altLang="en-US" sz="1400" smtClean="0">
              <a:solidFill>
                <a:srgbClr val="000000"/>
              </a:solidFill>
              <a:latin typeface="Times New Roman" pitchFamily="18" charset="0"/>
            </a:endParaRPr>
          </a:p>
        </p:txBody>
      </p:sp>
      <p:sp>
        <p:nvSpPr>
          <p:cNvPr id="20" name="Rectangle 19"/>
          <p:cNvSpPr/>
          <p:nvPr/>
        </p:nvSpPr>
        <p:spPr>
          <a:xfrm>
            <a:off x="755576" y="1819329"/>
            <a:ext cx="7128792" cy="341632"/>
          </a:xfrm>
          <a:prstGeom prst="rect">
            <a:avLst/>
          </a:prstGeom>
        </p:spPr>
        <p:txBody>
          <a:bodyPr wrap="square">
            <a:spAutoFit/>
          </a:bodyPr>
          <a:lstStyle/>
          <a:p>
            <a:pPr marL="334963" indent="-334963">
              <a:lnSpc>
                <a:spcPct val="90000"/>
              </a:lnSpc>
              <a:spcBef>
                <a:spcPts val="550"/>
              </a:spcBef>
              <a:buClr>
                <a:srgbClr val="99FF66"/>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lv-LV" altLang="en-US" dirty="0">
              <a:latin typeface="Verdana" pitchFamily="34" charset="0"/>
              <a:ea typeface="Verdana" pitchFamily="34" charset="0"/>
              <a:cs typeface="Verdana" pitchFamily="34" charset="0"/>
            </a:endParaRP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697546611"/>
              </p:ext>
            </p:extLst>
          </p:nvPr>
        </p:nvGraphicFramePr>
        <p:xfrm>
          <a:off x="683568" y="1988840"/>
          <a:ext cx="7842738" cy="4314736"/>
        </p:xfrm>
        <a:graphic>
          <a:graphicData uri="http://schemas.openxmlformats.org/drawingml/2006/table">
            <a:tbl>
              <a:tblPr firstRow="1" firstCol="1" bandRow="1">
                <a:tableStyleId>{5C22544A-7EE6-4342-B048-85BDC9FD1C3A}</a:tableStyleId>
              </a:tblPr>
              <a:tblGrid>
                <a:gridCol w="5337810"/>
                <a:gridCol w="2504928"/>
              </a:tblGrid>
              <a:tr h="515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0" dirty="0" smtClean="0">
                          <a:solidFill>
                            <a:schemeClr val="tx1"/>
                          </a:solidFill>
                          <a:effectLst/>
                          <a:latin typeface="Calibri (Body)"/>
                        </a:rPr>
                        <a:t>Elektroenerģija, gāze, ūdens, tvaiks un gaisa kondicionēšana</a:t>
                      </a:r>
                      <a:endParaRPr lang="lv-LV" sz="2000" b="0" dirty="0" smtClean="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0" dirty="0" smtClean="0">
                          <a:solidFill>
                            <a:schemeClr val="tx1"/>
                          </a:solidFill>
                          <a:effectLst/>
                          <a:latin typeface="Calibri (Body)"/>
                        </a:rPr>
                        <a:t>Enerģētika</a:t>
                      </a:r>
                      <a:endParaRPr lang="lv-LV" sz="2000" b="0" dirty="0" smtClean="0">
                        <a:solidFill>
                          <a:schemeClr val="tx1"/>
                        </a:solidFill>
                        <a:effectLst/>
                        <a:latin typeface="Calibri (Body)"/>
                        <a:ea typeface="MS Mincho"/>
                        <a:cs typeface="Times New Roman" panose="02020603050405020304" pitchFamily="18" charset="0"/>
                      </a:endParaRPr>
                    </a:p>
                  </a:txBody>
                  <a:tcPr marL="68580" marR="68580" marT="0" marB="0">
                    <a:solidFill>
                      <a:schemeClr val="bg1">
                        <a:lumMod val="85000"/>
                      </a:schemeClr>
                    </a:solidFill>
                  </a:tcPr>
                </a:tc>
              </a:tr>
              <a:tr h="1094419">
                <a:tc>
                  <a:txBody>
                    <a:bodyPr/>
                    <a:lstStyle/>
                    <a:p>
                      <a:pPr marL="0" lvl="0" indent="0" algn="just">
                        <a:spcAft>
                          <a:spcPts val="0"/>
                        </a:spcAft>
                        <a:buFont typeface="Symbol" panose="05050102010706020507" pitchFamily="18" charset="2"/>
                        <a:buNone/>
                      </a:pPr>
                      <a:r>
                        <a:rPr lang="lv-LV" sz="2000" b="0" dirty="0" smtClean="0">
                          <a:solidFill>
                            <a:schemeClr val="tx1"/>
                          </a:solidFill>
                          <a:effectLst/>
                          <a:latin typeface="Calibri (Body)"/>
                        </a:rPr>
                        <a:t>Ēku </a:t>
                      </a:r>
                      <a:r>
                        <a:rPr lang="lv-LV" sz="2000" b="0" dirty="0">
                          <a:solidFill>
                            <a:schemeClr val="tx1"/>
                          </a:solidFill>
                          <a:effectLst/>
                          <a:latin typeface="Calibri (Body)"/>
                        </a:rPr>
                        <a:t>un ainavu uzturēšanas pakalpojumi; </a:t>
                      </a:r>
                      <a:endParaRPr lang="lv-LV" sz="2000" b="0" dirty="0" smtClean="0">
                        <a:solidFill>
                          <a:schemeClr val="tx1"/>
                        </a:solidFill>
                        <a:effectLst/>
                        <a:latin typeface="Calibri (Body)"/>
                      </a:endParaRPr>
                    </a:p>
                    <a:p>
                      <a:pPr marL="0" lvl="0" indent="0" algn="just">
                        <a:spcAft>
                          <a:spcPts val="0"/>
                        </a:spcAft>
                        <a:buFont typeface="Symbol" panose="05050102010706020507" pitchFamily="18" charset="2"/>
                        <a:buNone/>
                      </a:pPr>
                      <a:r>
                        <a:rPr lang="lv-LV" sz="2000" b="0" dirty="0" smtClean="0">
                          <a:solidFill>
                            <a:schemeClr val="tx1"/>
                          </a:solidFill>
                          <a:effectLst/>
                          <a:latin typeface="Calibri (Body)"/>
                        </a:rPr>
                        <a:t>Biroju </a:t>
                      </a:r>
                      <a:r>
                        <a:rPr lang="lv-LV" sz="2000" b="0" dirty="0">
                          <a:solidFill>
                            <a:schemeClr val="tx1"/>
                          </a:solidFill>
                          <a:effectLst/>
                          <a:latin typeface="Calibri (Body)"/>
                        </a:rPr>
                        <a:t>administrēšanas, </a:t>
                      </a:r>
                      <a:endParaRPr lang="lv-LV" sz="2000" b="0" dirty="0" smtClean="0">
                        <a:solidFill>
                          <a:schemeClr val="tx1"/>
                        </a:solidFill>
                        <a:effectLst/>
                        <a:latin typeface="Calibri (Body)"/>
                      </a:endParaRPr>
                    </a:p>
                    <a:p>
                      <a:pPr marL="0" lvl="0" indent="0" algn="just">
                        <a:spcAft>
                          <a:spcPts val="0"/>
                        </a:spcAft>
                        <a:buFont typeface="Symbol" panose="05050102010706020507" pitchFamily="18" charset="2"/>
                        <a:buNone/>
                      </a:pPr>
                      <a:r>
                        <a:rPr lang="lv-LV" sz="2000" b="0" dirty="0" smtClean="0">
                          <a:solidFill>
                            <a:schemeClr val="tx1"/>
                          </a:solidFill>
                          <a:effectLst/>
                          <a:latin typeface="Calibri (Body)"/>
                        </a:rPr>
                        <a:t>Biroju </a:t>
                      </a:r>
                      <a:r>
                        <a:rPr lang="lv-LV" sz="2000" b="0" dirty="0">
                          <a:solidFill>
                            <a:schemeClr val="tx1"/>
                          </a:solidFill>
                          <a:effectLst/>
                          <a:latin typeface="Calibri (Body)"/>
                        </a:rPr>
                        <a:t>atbalsta un citi profesionālie </a:t>
                      </a:r>
                      <a:r>
                        <a:rPr lang="lv-LV" sz="2000" b="0" dirty="0" err="1">
                          <a:solidFill>
                            <a:schemeClr val="tx1"/>
                          </a:solidFill>
                          <a:effectLst/>
                          <a:latin typeface="Calibri (Body)"/>
                        </a:rPr>
                        <a:t>palīgpakalpojumi</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dirty="0">
                          <a:effectLst/>
                          <a:latin typeface="Calibri (Body)"/>
                        </a:rPr>
                        <a:t>Biroja administrēšana</a:t>
                      </a:r>
                      <a:endParaRPr lang="lv-LV" sz="2000" b="0" dirty="0">
                        <a:effectLst/>
                        <a:latin typeface="Calibri (Body)"/>
                        <a:ea typeface="MS Mincho"/>
                        <a:cs typeface="Times New Roman" panose="02020603050405020304" pitchFamily="18" charset="0"/>
                      </a:endParaRPr>
                    </a:p>
                  </a:txBody>
                  <a:tcPr marL="68580" marR="68580" marT="0" marB="0"/>
                </a:tc>
              </a:tr>
              <a:tr h="215640">
                <a:tc>
                  <a:txBody>
                    <a:bodyPr/>
                    <a:lstStyle/>
                    <a:p>
                      <a:pPr marL="0" lvl="0" indent="0" algn="just">
                        <a:spcAft>
                          <a:spcPts val="0"/>
                        </a:spcAft>
                        <a:buFont typeface="Symbol" panose="05050102010706020507" pitchFamily="18" charset="2"/>
                        <a:buNone/>
                      </a:pPr>
                      <a:r>
                        <a:rPr lang="lv-LV" sz="2000" b="0" dirty="0">
                          <a:solidFill>
                            <a:schemeClr val="tx1"/>
                          </a:solidFill>
                          <a:effectLst/>
                          <a:latin typeface="Calibri (Body)"/>
                        </a:rPr>
                        <a:t>Derīgo izrakteņu ieguve</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a:effectLst/>
                          <a:latin typeface="Calibri (Body)"/>
                        </a:rPr>
                        <a:t>Būvniecība</a:t>
                      </a:r>
                      <a:endParaRPr lang="lv-LV" sz="2000" b="0">
                        <a:effectLst/>
                        <a:latin typeface="Calibri (Body)"/>
                        <a:ea typeface="MS Mincho"/>
                        <a:cs typeface="Times New Roman" panose="02020603050405020304" pitchFamily="18" charset="0"/>
                      </a:endParaRPr>
                    </a:p>
                  </a:txBody>
                  <a:tcPr marL="68580" marR="68580" marT="0" marB="0"/>
                </a:tc>
              </a:tr>
              <a:tr h="265269">
                <a:tc>
                  <a:txBody>
                    <a:bodyPr/>
                    <a:lstStyle/>
                    <a:p>
                      <a:pPr marL="0" lvl="0" indent="0" algn="just">
                        <a:spcAft>
                          <a:spcPts val="0"/>
                        </a:spcAft>
                        <a:buFont typeface="Symbol" panose="05050102010706020507" pitchFamily="18" charset="2"/>
                        <a:buNone/>
                      </a:pPr>
                      <a:r>
                        <a:rPr lang="lv-LV" sz="2000" b="0" dirty="0">
                          <a:solidFill>
                            <a:schemeClr val="tx1"/>
                          </a:solidFill>
                          <a:effectLst/>
                          <a:latin typeface="Calibri (Body)"/>
                        </a:rPr>
                        <a:t>Citi nemetāliskie </a:t>
                      </a:r>
                      <a:r>
                        <a:rPr lang="lv-LV" sz="2000" b="0" dirty="0" err="1" smtClean="0">
                          <a:solidFill>
                            <a:schemeClr val="tx1"/>
                          </a:solidFill>
                          <a:effectLst/>
                          <a:latin typeface="Calibri (Body)"/>
                        </a:rPr>
                        <a:t>minerālprodukti</a:t>
                      </a:r>
                      <a:r>
                        <a:rPr lang="lv-LV" sz="2000" b="0" dirty="0" smtClean="0">
                          <a:solidFill>
                            <a:schemeClr val="tx1"/>
                          </a:solidFill>
                          <a:effectLst/>
                          <a:latin typeface="Calibri (Body)"/>
                        </a:rPr>
                        <a:t>: cements,</a:t>
                      </a:r>
                      <a:r>
                        <a:rPr lang="lv-LV" sz="2000" b="0" baseline="0" dirty="0" smtClean="0">
                          <a:solidFill>
                            <a:schemeClr val="tx1"/>
                          </a:solidFill>
                          <a:effectLst/>
                          <a:latin typeface="Calibri (Body)"/>
                        </a:rPr>
                        <a:t> beton, stikls u.tml.</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a:effectLst/>
                          <a:latin typeface="Calibri (Body)"/>
                        </a:rPr>
                        <a:t>Būvniecība</a:t>
                      </a:r>
                      <a:endParaRPr lang="lv-LV" sz="2000" b="0">
                        <a:effectLst/>
                        <a:latin typeface="Calibri (Body)"/>
                        <a:ea typeface="MS Mincho"/>
                        <a:cs typeface="Times New Roman" panose="02020603050405020304" pitchFamily="18" charset="0"/>
                      </a:endParaRPr>
                    </a:p>
                  </a:txBody>
                  <a:tcPr marL="68580" marR="68580" marT="0" marB="0"/>
                </a:tc>
              </a:tr>
              <a:tr h="246318">
                <a:tc>
                  <a:txBody>
                    <a:bodyPr/>
                    <a:lstStyle/>
                    <a:p>
                      <a:pPr marL="0" lvl="0" indent="0" algn="just">
                        <a:spcAft>
                          <a:spcPts val="0"/>
                        </a:spcAft>
                        <a:buFont typeface="Symbol" panose="05050102010706020507" pitchFamily="18" charset="2"/>
                        <a:buNone/>
                      </a:pPr>
                      <a:r>
                        <a:rPr lang="lv-LV" sz="2000" b="0" dirty="0">
                          <a:solidFill>
                            <a:schemeClr val="tx1"/>
                          </a:solidFill>
                          <a:effectLst/>
                          <a:latin typeface="Calibri (Body)"/>
                        </a:rPr>
                        <a:t>Sauszemes transporta </a:t>
                      </a:r>
                      <a:r>
                        <a:rPr lang="lv-LV" sz="2000" b="0" dirty="0" smtClean="0">
                          <a:solidFill>
                            <a:schemeClr val="tx1"/>
                          </a:solidFill>
                          <a:effectLst/>
                          <a:latin typeface="Calibri (Body)"/>
                        </a:rPr>
                        <a:t>pakalpojumi</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a:effectLst/>
                          <a:latin typeface="Calibri (Body)"/>
                        </a:rPr>
                        <a:t>Transports </a:t>
                      </a:r>
                      <a:endParaRPr lang="lv-LV" sz="2000" b="0">
                        <a:effectLst/>
                        <a:latin typeface="Calibri (Body)"/>
                        <a:ea typeface="MS Mincho"/>
                        <a:cs typeface="Times New Roman" panose="02020603050405020304" pitchFamily="18" charset="0"/>
                      </a:endParaRPr>
                    </a:p>
                  </a:txBody>
                  <a:tcPr marL="68580" marR="68580" marT="0" marB="0"/>
                </a:tc>
              </a:tr>
              <a:tr h="328568">
                <a:tc>
                  <a:txBody>
                    <a:bodyPr/>
                    <a:lstStyle/>
                    <a:p>
                      <a:pPr marL="0" lvl="0" indent="0" algn="just">
                        <a:spcAft>
                          <a:spcPts val="0"/>
                        </a:spcAft>
                        <a:buFont typeface="Symbol" panose="05050102010706020507" pitchFamily="18" charset="2"/>
                        <a:buNone/>
                      </a:pPr>
                      <a:r>
                        <a:rPr lang="lv-LV" sz="2000" b="0" dirty="0">
                          <a:solidFill>
                            <a:schemeClr val="tx1"/>
                          </a:solidFill>
                          <a:effectLst/>
                          <a:latin typeface="Calibri (Body)"/>
                        </a:rPr>
                        <a:t>Ķīmiskas vielas un ķīmiskie produkti</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a:effectLst/>
                          <a:latin typeface="Calibri (Body)"/>
                        </a:rPr>
                        <a:t>Ķīmiskie produkti</a:t>
                      </a:r>
                      <a:endParaRPr lang="lv-LV" sz="2000" b="0">
                        <a:effectLst/>
                        <a:latin typeface="Calibri (Body)"/>
                        <a:ea typeface="MS Mincho"/>
                        <a:cs typeface="Times New Roman" panose="02020603050405020304" pitchFamily="18" charset="0"/>
                      </a:endParaRPr>
                    </a:p>
                  </a:txBody>
                  <a:tcPr marL="68580" marR="68580" marT="0" marB="0"/>
                </a:tc>
              </a:tr>
              <a:tr h="328568">
                <a:tc>
                  <a:txBody>
                    <a:bodyPr/>
                    <a:lstStyle/>
                    <a:p>
                      <a:pPr marL="0" lvl="0" indent="0" algn="just">
                        <a:spcAft>
                          <a:spcPts val="0"/>
                        </a:spcAft>
                        <a:buFont typeface="Symbol" panose="05050102010706020507" pitchFamily="18" charset="2"/>
                        <a:buNone/>
                      </a:pPr>
                      <a:r>
                        <a:rPr lang="lv-LV" sz="2000" b="0" dirty="0" smtClean="0">
                          <a:solidFill>
                            <a:schemeClr val="tx1"/>
                          </a:solidFill>
                          <a:effectLst/>
                          <a:latin typeface="Calibri (Body)"/>
                        </a:rPr>
                        <a:t>Pārtikas produkti</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a:effectLst/>
                          <a:latin typeface="Calibri (Body)"/>
                        </a:rPr>
                        <a:t>Pārtika</a:t>
                      </a:r>
                      <a:endParaRPr lang="lv-LV" sz="2000" b="0">
                        <a:effectLst/>
                        <a:latin typeface="Calibri (Body)"/>
                        <a:ea typeface="MS Mincho"/>
                        <a:cs typeface="Times New Roman" panose="02020603050405020304" pitchFamily="18" charset="0"/>
                      </a:endParaRPr>
                    </a:p>
                  </a:txBody>
                  <a:tcPr marL="68580" marR="68580" marT="0" marB="0"/>
                </a:tc>
              </a:tr>
              <a:tr h="244647">
                <a:tc>
                  <a:txBody>
                    <a:bodyPr/>
                    <a:lstStyle/>
                    <a:p>
                      <a:pPr marL="0" lvl="0" indent="0" algn="just">
                        <a:spcAft>
                          <a:spcPts val="0"/>
                        </a:spcAft>
                        <a:buFont typeface="Symbol" panose="05050102010706020507" pitchFamily="18" charset="2"/>
                        <a:buNone/>
                      </a:pPr>
                      <a:r>
                        <a:rPr lang="lv-LV" sz="2000" b="0" dirty="0">
                          <a:solidFill>
                            <a:schemeClr val="tx1"/>
                          </a:solidFill>
                          <a:effectLst/>
                          <a:latin typeface="Calibri (Body)"/>
                        </a:rPr>
                        <a:t>Būves un būvdarbi</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a:effectLst/>
                          <a:latin typeface="Calibri (Body)"/>
                        </a:rPr>
                        <a:t>Būvniecība</a:t>
                      </a:r>
                      <a:endParaRPr lang="lv-LV" sz="2000" b="0">
                        <a:effectLst/>
                        <a:latin typeface="Calibri (Body)"/>
                        <a:ea typeface="MS Mincho"/>
                        <a:cs typeface="Times New Roman" panose="02020603050405020304" pitchFamily="18" charset="0"/>
                      </a:endParaRPr>
                    </a:p>
                  </a:txBody>
                  <a:tcPr marL="68580" marR="68580" marT="0" marB="0"/>
                </a:tc>
              </a:tr>
              <a:tr h="191307">
                <a:tc>
                  <a:txBody>
                    <a:bodyPr/>
                    <a:lstStyle/>
                    <a:p>
                      <a:pPr marL="0" lvl="0" indent="0" algn="just">
                        <a:spcAft>
                          <a:spcPts val="0"/>
                        </a:spcAft>
                        <a:buFont typeface="Symbol" panose="05050102010706020507" pitchFamily="18" charset="2"/>
                        <a:buNone/>
                      </a:pPr>
                      <a:r>
                        <a:rPr lang="lv-LV" sz="2000" b="0" dirty="0">
                          <a:solidFill>
                            <a:schemeClr val="tx1"/>
                          </a:solidFill>
                          <a:effectLst/>
                          <a:latin typeface="Calibri (Body)"/>
                        </a:rPr>
                        <a:t>Gaisa pārvadājumu pakalpojumi</a:t>
                      </a:r>
                      <a:endParaRPr lang="lv-LV" sz="2000" b="0" dirty="0">
                        <a:solidFill>
                          <a:schemeClr val="tx1"/>
                        </a:solidFill>
                        <a:effectLst/>
                        <a:latin typeface="Calibri (Body)"/>
                        <a:ea typeface="MS Mincho"/>
                        <a:cs typeface="Times New Roman" panose="02020603050405020304" pitchFamily="18" charset="0"/>
                      </a:endParaRPr>
                    </a:p>
                  </a:txBody>
                  <a:tcPr marL="68580" marR="68580" marT="0" marB="0" anchor="b"/>
                </a:tc>
                <a:tc>
                  <a:txBody>
                    <a:bodyPr/>
                    <a:lstStyle/>
                    <a:p>
                      <a:pPr algn="just">
                        <a:spcAft>
                          <a:spcPts val="0"/>
                        </a:spcAft>
                      </a:pPr>
                      <a:r>
                        <a:rPr lang="lv-LV" sz="2000" b="0" dirty="0">
                          <a:effectLst/>
                          <a:latin typeface="Calibri (Body)"/>
                        </a:rPr>
                        <a:t>Transports</a:t>
                      </a:r>
                      <a:endParaRPr lang="lv-LV" sz="2000" b="0" dirty="0">
                        <a:effectLst/>
                        <a:latin typeface="Calibri (Body)"/>
                        <a:ea typeface="MS Mincho"/>
                        <a:cs typeface="Times New Roman" panose="02020603050405020304" pitchFamily="18" charset="0"/>
                      </a:endParaRPr>
                    </a:p>
                  </a:txBody>
                  <a:tcPr marL="68580" marR="68580" marT="0" marB="0"/>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76672"/>
            <a:ext cx="7236296" cy="792088"/>
          </a:xfrm>
        </p:spPr>
        <p:txBody>
          <a:bodyPr>
            <a:noAutofit/>
          </a:bodyPr>
          <a:lstStyle/>
          <a:p>
            <a:pPr algn="ctr"/>
            <a:r>
              <a:rPr lang="lv-LV" sz="2800" dirty="0" smtClean="0"/>
              <a:t>Zaļā publiskā iepirkuma normatīvais regulējums Latvijā I</a:t>
            </a:r>
            <a:endParaRPr lang="lv-LV" sz="2800" dirty="0"/>
          </a:p>
        </p:txBody>
      </p:sp>
      <p:sp>
        <p:nvSpPr>
          <p:cNvPr id="3" name="Content Placeholder 2"/>
          <p:cNvSpPr>
            <a:spLocks noGrp="1"/>
          </p:cNvSpPr>
          <p:nvPr>
            <p:ph idx="1"/>
          </p:nvPr>
        </p:nvSpPr>
        <p:spPr>
          <a:xfrm>
            <a:off x="467544" y="1916832"/>
            <a:ext cx="8496944" cy="4209341"/>
          </a:xfrm>
        </p:spPr>
        <p:txBody>
          <a:bodyPr>
            <a:normAutofit/>
          </a:bodyPr>
          <a:lstStyle/>
          <a:p>
            <a:pPr lvl="0">
              <a:buFont typeface="Wingdings" pitchFamily="2" charset="2"/>
              <a:buChar char="ü"/>
            </a:pPr>
            <a:r>
              <a:rPr lang="lv-LV" sz="2400" b="1" dirty="0" smtClean="0"/>
              <a:t>Latvijas ilgtspējīgas attīstības stratēģija līdz 2030.gadam; </a:t>
            </a:r>
            <a:endParaRPr lang="lv-LV" sz="2400" dirty="0" smtClean="0"/>
          </a:p>
          <a:p>
            <a:pPr lvl="0">
              <a:spcBef>
                <a:spcPts val="1200"/>
              </a:spcBef>
              <a:buFont typeface="Wingdings" pitchFamily="2" charset="2"/>
              <a:buChar char="ü"/>
            </a:pPr>
            <a:r>
              <a:rPr lang="lv-LV" sz="2400" b="1" dirty="0" smtClean="0"/>
              <a:t>Latvijas Nacionālās attīstības plāns 2014.-2020.gadam; </a:t>
            </a:r>
          </a:p>
          <a:p>
            <a:pPr lvl="0">
              <a:spcBef>
                <a:spcPts val="1200"/>
              </a:spcBef>
              <a:buFont typeface="Wingdings" pitchFamily="2" charset="2"/>
              <a:buChar char="ü"/>
            </a:pPr>
            <a:r>
              <a:rPr lang="lv-LV" sz="2400" b="1" dirty="0" smtClean="0"/>
              <a:t>Vides politikas pamatnostādnes 2014. – 2020.gadam;</a:t>
            </a:r>
          </a:p>
          <a:p>
            <a:pPr lvl="0">
              <a:spcBef>
                <a:spcPts val="1200"/>
              </a:spcBef>
              <a:buFont typeface="Wingdings" pitchFamily="2" charset="2"/>
              <a:buChar char="ü"/>
            </a:pPr>
            <a:r>
              <a:rPr lang="lv-LV" sz="2400" b="1" dirty="0" smtClean="0"/>
              <a:t>Zaļā iepirkuma veicināšanas plāns 2015.-2017.gadam;</a:t>
            </a:r>
          </a:p>
          <a:p>
            <a:pPr marL="457200" lvl="1" indent="0">
              <a:buNone/>
            </a:pPr>
            <a:endParaRPr lang="lv-LV" b="1" dirty="0" smtClean="0"/>
          </a:p>
          <a:p>
            <a:endParaRPr lang="lv-LV" dirty="0"/>
          </a:p>
        </p:txBody>
      </p:sp>
      <p:sp>
        <p:nvSpPr>
          <p:cNvPr id="6" name="Slide Number Placeholder 5"/>
          <p:cNvSpPr>
            <a:spLocks noGrp="1"/>
          </p:cNvSpPr>
          <p:nvPr>
            <p:ph type="sldNum" sz="quarter" idx="13"/>
          </p:nvPr>
        </p:nvSpPr>
        <p:spPr>
          <a:xfrm>
            <a:off x="8388424" y="6324600"/>
            <a:ext cx="450776" cy="304800"/>
          </a:xfrm>
        </p:spPr>
        <p:txBody>
          <a:bodyPr/>
          <a:lstStyle/>
          <a:p>
            <a:pPr algn="ctr">
              <a:defRPr/>
            </a:pPr>
            <a:fld id="{576C9DD9-2E12-4F38-AD80-C00E557A7FBB}" type="slidenum">
              <a:rPr lang="en-US" altLang="en-US" sz="1400" smtClean="0">
                <a:solidFill>
                  <a:srgbClr val="000000"/>
                </a:solidFill>
                <a:latin typeface="Times New Roman" pitchFamily="18" charset="0"/>
              </a:rPr>
              <a:pPr algn="ctr">
                <a:defRPr/>
              </a:pPr>
              <a:t>6</a:t>
            </a:fld>
            <a:endParaRPr lang="en-US" altLang="en-US" sz="1400" dirty="0" smtClean="0">
              <a:solidFill>
                <a:srgbClr val="000000"/>
              </a:solidFill>
              <a:latin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7056784" cy="1012978"/>
          </a:xfrm>
        </p:spPr>
        <p:txBody>
          <a:bodyPr>
            <a:noAutofit/>
          </a:bodyPr>
          <a:lstStyle/>
          <a:p>
            <a:pPr algn="ctr"/>
            <a:r>
              <a:rPr lang="lv-LV" sz="2800" dirty="0" smtClean="0"/>
              <a:t>Zaļā publiskā iepirkuma normatīvais regulējums Latvijā II</a:t>
            </a:r>
            <a:endParaRPr lang="lv-LV" sz="2800" b="1" dirty="0">
              <a:solidFill>
                <a:srgbClr val="000000"/>
              </a:solidFill>
              <a:latin typeface="Arial" pitchFamily="34" charset="0"/>
              <a:cs typeface="Arial" pitchFamily="34" charset="0"/>
            </a:endParaRPr>
          </a:p>
        </p:txBody>
      </p:sp>
      <p:sp>
        <p:nvSpPr>
          <p:cNvPr id="3" name="Content Placeholder 2"/>
          <p:cNvSpPr>
            <a:spLocks noGrp="1"/>
          </p:cNvSpPr>
          <p:nvPr>
            <p:ph idx="1"/>
          </p:nvPr>
        </p:nvSpPr>
        <p:spPr>
          <a:xfrm>
            <a:off x="395536" y="1916832"/>
            <a:ext cx="8291264" cy="4392488"/>
          </a:xfrm>
        </p:spPr>
        <p:txBody>
          <a:bodyPr>
            <a:normAutofit fontScale="92500" lnSpcReduction="10000"/>
          </a:bodyPr>
          <a:lstStyle/>
          <a:p>
            <a:r>
              <a:rPr lang="lv-LV" sz="2800" dirty="0" smtClean="0"/>
              <a:t>Latvijā iespēja veikt ZPI ir noteikta:</a:t>
            </a:r>
          </a:p>
          <a:p>
            <a:pPr>
              <a:buFont typeface="Arial" pitchFamily="34" charset="0"/>
              <a:buChar char="•"/>
            </a:pPr>
            <a:r>
              <a:rPr lang="lv-LV" sz="2800" dirty="0" smtClean="0"/>
              <a:t> </a:t>
            </a:r>
            <a:r>
              <a:rPr lang="lv-LV" sz="2800" b="1" dirty="0" smtClean="0"/>
              <a:t>Publisko iepirkumu likumā</a:t>
            </a:r>
            <a:endParaRPr lang="lv-LV" sz="2800" dirty="0" smtClean="0"/>
          </a:p>
          <a:p>
            <a:pPr>
              <a:buFont typeface="Arial" pitchFamily="34" charset="0"/>
              <a:buChar char="•"/>
            </a:pPr>
            <a:r>
              <a:rPr lang="lv-LV" sz="2800" b="1" dirty="0" smtClean="0"/>
              <a:t> Sabiedrisko pakalpojumu sniedzēju iepirkumu likumā</a:t>
            </a:r>
            <a:endParaRPr lang="lv-LV" sz="2800" dirty="0" smtClean="0"/>
          </a:p>
          <a:p>
            <a:pPr>
              <a:buFont typeface="Arial" pitchFamily="34" charset="0"/>
              <a:buChar char="•"/>
            </a:pPr>
            <a:r>
              <a:rPr lang="lv-LV" sz="2800" b="1" dirty="0" smtClean="0"/>
              <a:t>Sabiedriskā transporta pakalpojumu likumā</a:t>
            </a:r>
          </a:p>
          <a:p>
            <a:pPr>
              <a:buFont typeface="Arial" pitchFamily="34" charset="0"/>
              <a:buChar char="•"/>
            </a:pPr>
            <a:r>
              <a:rPr lang="lv-LV" sz="2800" dirty="0" smtClean="0"/>
              <a:t> 2014.g. MK not. 673 </a:t>
            </a:r>
            <a:r>
              <a:rPr lang="lv-LV" sz="2800" b="1" dirty="0" smtClean="0"/>
              <a:t>“Noteikumi par vides kritēriju piemērošanu un piedāvājuma izvēles kritēriju noteikšanu pārtikas produktu piegādes un ēdināšanas pakalpojumu iepirkumiem”</a:t>
            </a:r>
            <a:endParaRPr lang="lv-LV" sz="2800" dirty="0" smtClean="0"/>
          </a:p>
          <a:p>
            <a:pPr marL="457200" lvl="1" indent="0">
              <a:spcBef>
                <a:spcPts val="600"/>
              </a:spcBef>
              <a:spcAft>
                <a:spcPts val="600"/>
              </a:spcAft>
              <a:buNone/>
            </a:pPr>
            <a:endParaRPr lang="lv-LV" sz="20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3"/>
          </p:nvPr>
        </p:nvSpPr>
        <p:spPr>
          <a:xfrm>
            <a:off x="8532440" y="6324600"/>
            <a:ext cx="306760" cy="304800"/>
          </a:xfrm>
        </p:spPr>
        <p:txBody>
          <a:bodyPr/>
          <a:lstStyle/>
          <a:p>
            <a:pPr algn="ctr">
              <a:defRPr/>
            </a:pPr>
            <a:fld id="{650CB6E6-ECC4-49D0-BB47-0665D4994B65}" type="slidenum">
              <a:rPr lang="ru-RU" sz="1400" smtClean="0">
                <a:solidFill>
                  <a:srgbClr val="000000"/>
                </a:solidFill>
                <a:latin typeface="Times New Roman" pitchFamily="18" charset="0"/>
                <a:cs typeface="Times New Roman" pitchFamily="18" charset="0"/>
              </a:rPr>
              <a:pPr algn="ctr">
                <a:defRPr/>
              </a:pPr>
              <a:t>7</a:t>
            </a:fld>
            <a:endParaRPr lang="ru-RU" sz="1400" dirty="0">
              <a:solidFill>
                <a:srgbClr val="000000"/>
              </a:solidFill>
              <a:latin typeface="Times New Roman" pitchFamily="18" charset="0"/>
              <a:cs typeface="Times New Roman" pitchFamily="18" charset="0"/>
            </a:endParaRPr>
          </a:p>
        </p:txBody>
      </p:sp>
      <p:sp>
        <p:nvSpPr>
          <p:cNvPr id="5" name="Rectangle 4"/>
          <p:cNvSpPr/>
          <p:nvPr/>
        </p:nvSpPr>
        <p:spPr>
          <a:xfrm>
            <a:off x="6228184" y="5570076"/>
            <a:ext cx="2772816" cy="307777"/>
          </a:xfrm>
          <a:prstGeom prst="rect">
            <a:avLst/>
          </a:prstGeom>
        </p:spPr>
        <p:txBody>
          <a:bodyPr wrap="square">
            <a:spAutoFit/>
          </a:bodyPr>
          <a:lstStyle/>
          <a:p>
            <a:pPr marL="0" lvl="1" algn="r">
              <a:spcBef>
                <a:spcPts val="300"/>
              </a:spcBef>
              <a:spcAft>
                <a:spcPts val="300"/>
              </a:spcAft>
            </a:pPr>
            <a:endParaRPr lang="lv-LV" sz="1400" dirty="0">
              <a:latin typeface="Arial" pitchFamily="34" charset="0"/>
              <a:cs typeface="Arial" pitchFamily="34" charset="0"/>
            </a:endParaRPr>
          </a:p>
        </p:txBody>
      </p:sp>
    </p:spTree>
    <p:extLst>
      <p:ext uri="{BB962C8B-B14F-4D97-AF65-F5344CB8AC3E}">
        <p14:creationId xmlns:p14="http://schemas.microsoft.com/office/powerpoint/2010/main" val="381558164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381000"/>
            <a:ext cx="6096000" cy="600075"/>
          </a:xfrm>
        </p:spPr>
        <p:txBody>
          <a:bodyPr anchor="ctr"/>
          <a:lstStyle/>
          <a:p>
            <a:pPr algn="ctr" eaLnBrk="1" hangingPunct="1"/>
            <a:r>
              <a:rPr lang="lv-LV" smtClean="0"/>
              <a:t>EK izstrādātie ZPI kritēriji </a:t>
            </a:r>
            <a:endParaRPr lang="en-US" smtClean="0"/>
          </a:p>
        </p:txBody>
      </p:sp>
      <p:sp>
        <p:nvSpPr>
          <p:cNvPr id="14339" name="Slide Number Placeholder 7"/>
          <p:cNvSpPr>
            <a:spLocks noGrp="1"/>
          </p:cNvSpPr>
          <p:nvPr>
            <p:ph type="sldNum" sz="quarter" idx="13"/>
          </p:nvPr>
        </p:nvSpPr>
        <p:spPr>
          <a:xfrm>
            <a:off x="8459788" y="6308725"/>
            <a:ext cx="379412" cy="320675"/>
          </a:xfrm>
        </p:spPr>
        <p:txBody>
          <a:bodyPr/>
          <a:lstStyle/>
          <a:p>
            <a:pPr algn="ctr">
              <a:defRPr/>
            </a:pPr>
            <a:fld id="{8A1899DC-272B-4661-B8E8-C09EE6197C1F}" type="slidenum">
              <a:rPr lang="en-US" sz="1400" smtClean="0">
                <a:solidFill>
                  <a:srgbClr val="000000"/>
                </a:solidFill>
                <a:latin typeface="Times New Roman" pitchFamily="18" charset="0"/>
              </a:rPr>
              <a:pPr algn="ctr">
                <a:defRPr/>
              </a:pPr>
              <a:t>8</a:t>
            </a:fld>
            <a:endParaRPr lang="en-US" sz="1400" smtClean="0">
              <a:solidFill>
                <a:srgbClr val="000000"/>
              </a:solidFill>
              <a:latin typeface="Times New Roman" pitchFamily="18" charset="0"/>
            </a:endParaRPr>
          </a:p>
        </p:txBody>
      </p:sp>
      <p:sp>
        <p:nvSpPr>
          <p:cNvPr id="11" name="Footer Placeholder 5"/>
          <p:cNvSpPr txBox="1">
            <a:spLocks/>
          </p:cNvSpPr>
          <p:nvPr/>
        </p:nvSpPr>
        <p:spPr bwMode="auto">
          <a:xfrm>
            <a:off x="0" y="6553200"/>
            <a:ext cx="1981200" cy="304800"/>
          </a:xfrm>
          <a:prstGeom prst="rect">
            <a:avLst/>
          </a:prstGeom>
          <a:noFill/>
          <a:ln w="9525">
            <a:noFill/>
            <a:miter lim="800000"/>
            <a:headEnd/>
            <a:tailEnd/>
          </a:ln>
          <a:effectLst/>
        </p:spPr>
        <p:txBody>
          <a:bodyPr>
            <a:normAutofit fontScale="92500" lnSpcReduction="20000"/>
          </a:bodyPr>
          <a:lstStyle/>
          <a:p>
            <a:pPr>
              <a:defRPr/>
            </a:pPr>
            <a:endParaRPr lang="ru-RU" dirty="0">
              <a:cs typeface="+mn-cs"/>
            </a:endParaRPr>
          </a:p>
        </p:txBody>
      </p:sp>
      <p:sp>
        <p:nvSpPr>
          <p:cNvPr id="14341" name="Rectangle 14"/>
          <p:cNvSpPr>
            <a:spLocks noChangeArrowheads="1"/>
          </p:cNvSpPr>
          <p:nvPr/>
        </p:nvSpPr>
        <p:spPr bwMode="auto">
          <a:xfrm>
            <a:off x="827088" y="4076700"/>
            <a:ext cx="7705725" cy="923330"/>
          </a:xfrm>
          <a:prstGeom prst="rect">
            <a:avLst/>
          </a:prstGeom>
          <a:noFill/>
          <a:ln w="9525">
            <a:noFill/>
            <a:miter lim="800000"/>
            <a:headEnd/>
            <a:tailEnd/>
          </a:ln>
        </p:spPr>
        <p:txBody>
          <a:bodyPr>
            <a:spAutoFit/>
          </a:bodyPr>
          <a:lstStyle/>
          <a:p>
            <a:r>
              <a:rPr lang="lv-LV" dirty="0">
                <a:latin typeface="Verdana" pitchFamily="34" charset="0"/>
                <a:hlinkClick r:id="rId3"/>
              </a:rPr>
              <a:t>http://</a:t>
            </a:r>
            <a:r>
              <a:rPr lang="lv-LV" dirty="0" smtClean="0">
                <a:latin typeface="Verdana" pitchFamily="34" charset="0"/>
                <a:hlinkClick r:id="rId3"/>
              </a:rPr>
              <a:t>ec.europa.eu/environment/gpp/eu_gpp_criteria_en.htm</a:t>
            </a:r>
            <a:endParaRPr lang="lv-LV" dirty="0" smtClean="0">
              <a:latin typeface="Verdana" pitchFamily="34" charset="0"/>
            </a:endParaRPr>
          </a:p>
          <a:p>
            <a:endParaRPr lang="lv-LV" dirty="0">
              <a:latin typeface="Verdana" pitchFamily="34" charset="0"/>
            </a:endParaRPr>
          </a:p>
          <a:p>
            <a:r>
              <a:rPr lang="lv-LV" dirty="0">
                <a:latin typeface="Verdana" pitchFamily="34" charset="0"/>
              </a:rPr>
              <a:t> </a:t>
            </a:r>
          </a:p>
        </p:txBody>
      </p:sp>
      <p:sp>
        <p:nvSpPr>
          <p:cNvPr id="14342" name="Rectangle 15"/>
          <p:cNvSpPr>
            <a:spLocks noChangeArrowheads="1"/>
          </p:cNvSpPr>
          <p:nvPr/>
        </p:nvSpPr>
        <p:spPr bwMode="auto">
          <a:xfrm>
            <a:off x="755650" y="5373688"/>
            <a:ext cx="8064500" cy="1077218"/>
          </a:xfrm>
          <a:prstGeom prst="rect">
            <a:avLst/>
          </a:prstGeom>
          <a:noFill/>
          <a:ln w="9525">
            <a:noFill/>
            <a:miter lim="800000"/>
            <a:headEnd/>
            <a:tailEnd/>
          </a:ln>
        </p:spPr>
        <p:txBody>
          <a:bodyPr>
            <a:spAutoFit/>
          </a:bodyPr>
          <a:lstStyle/>
          <a:p>
            <a:endParaRPr lang="lv-LV" sz="1600" dirty="0" smtClean="0">
              <a:latin typeface="Verdana" pitchFamily="34" charset="0"/>
            </a:endParaRPr>
          </a:p>
          <a:p>
            <a:r>
              <a:rPr lang="lv-LV" sz="1600" dirty="0" smtClean="0">
                <a:latin typeface="Verdana" pitchFamily="34" charset="0"/>
              </a:rPr>
              <a:t>Katrā </a:t>
            </a:r>
            <a:r>
              <a:rPr lang="lv-LV" sz="1600" dirty="0">
                <a:latin typeface="Verdana" pitchFamily="34" charset="0"/>
              </a:rPr>
              <a:t>preču / pakalpojumu grupā tiek piedāvātas </a:t>
            </a:r>
            <a:r>
              <a:rPr lang="lv-LV" sz="1600" b="1" dirty="0">
                <a:latin typeface="Verdana" pitchFamily="34" charset="0"/>
              </a:rPr>
              <a:t>divas kritēriju grupas: </a:t>
            </a:r>
          </a:p>
          <a:p>
            <a:r>
              <a:rPr lang="lv-LV" sz="1600" dirty="0">
                <a:latin typeface="Verdana" pitchFamily="34" charset="0"/>
              </a:rPr>
              <a:t>• </a:t>
            </a:r>
            <a:r>
              <a:rPr lang="lv-LV" sz="1600" b="1" dirty="0">
                <a:latin typeface="Verdana" pitchFamily="34" charset="0"/>
              </a:rPr>
              <a:t>ZPI pamatkritēriji;</a:t>
            </a:r>
            <a:endParaRPr lang="lv-LV" sz="1600" dirty="0">
              <a:latin typeface="Verdana" pitchFamily="34" charset="0"/>
            </a:endParaRPr>
          </a:p>
          <a:p>
            <a:r>
              <a:rPr lang="lv-LV" sz="1600" dirty="0">
                <a:latin typeface="Verdana" pitchFamily="34" charset="0"/>
              </a:rPr>
              <a:t>• </a:t>
            </a:r>
            <a:r>
              <a:rPr lang="lv-LV" sz="1600" b="1" dirty="0">
                <a:latin typeface="Verdana" pitchFamily="34" charset="0"/>
              </a:rPr>
              <a:t>Izvērstie ZPI kritēriji.</a:t>
            </a:r>
            <a:endParaRPr lang="lv-LV" sz="1600" dirty="0">
              <a:latin typeface="Verdana" pitchFamily="34" charset="0"/>
            </a:endParaRPr>
          </a:p>
        </p:txBody>
      </p:sp>
      <p:pic>
        <p:nvPicPr>
          <p:cNvPr id="14343" name="Picture 3"/>
          <p:cNvPicPr>
            <a:picLocks noChangeAspect="1" noChangeArrowheads="1"/>
          </p:cNvPicPr>
          <p:nvPr/>
        </p:nvPicPr>
        <p:blipFill>
          <a:blip r:embed="rId4" cstate="print"/>
          <a:srcRect/>
          <a:stretch>
            <a:fillRect/>
          </a:stretch>
        </p:blipFill>
        <p:spPr bwMode="auto">
          <a:xfrm>
            <a:off x="467544" y="1628800"/>
            <a:ext cx="3915947" cy="2448272"/>
          </a:xfrm>
          <a:prstGeom prst="rect">
            <a:avLst/>
          </a:prstGeom>
          <a:noFill/>
          <a:ln w="9525">
            <a:noFill/>
            <a:miter lim="800000"/>
            <a:headEnd/>
            <a:tailEnd/>
          </a:ln>
        </p:spPr>
      </p:pic>
      <p:sp>
        <p:nvSpPr>
          <p:cNvPr id="14344" name="Rectangle 16"/>
          <p:cNvSpPr>
            <a:spLocks noChangeArrowheads="1"/>
          </p:cNvSpPr>
          <p:nvPr/>
        </p:nvSpPr>
        <p:spPr bwMode="auto">
          <a:xfrm>
            <a:off x="755650" y="4724400"/>
            <a:ext cx="7704138" cy="830997"/>
          </a:xfrm>
          <a:prstGeom prst="rect">
            <a:avLst/>
          </a:prstGeom>
          <a:noFill/>
          <a:ln w="9525">
            <a:noFill/>
            <a:miter lim="800000"/>
            <a:headEnd/>
            <a:tailEnd/>
          </a:ln>
        </p:spPr>
        <p:txBody>
          <a:bodyPr>
            <a:spAutoFit/>
          </a:bodyPr>
          <a:lstStyle/>
          <a:p>
            <a:endParaRPr lang="lv-LV" sz="1600" dirty="0" smtClean="0">
              <a:latin typeface="Verdana" pitchFamily="34" charset="0"/>
            </a:endParaRPr>
          </a:p>
          <a:p>
            <a:r>
              <a:rPr lang="lv-LV" sz="1600" dirty="0" smtClean="0">
                <a:latin typeface="Verdana" pitchFamily="34" charset="0"/>
              </a:rPr>
              <a:t>EK </a:t>
            </a:r>
            <a:r>
              <a:rPr lang="lv-LV" sz="1600" dirty="0">
                <a:latin typeface="Verdana" pitchFamily="34" charset="0"/>
              </a:rPr>
              <a:t>ir izstrādājusi ZPI piemērošanas kritērijus vairāk kā 20 preču un pakalpojumu grupām</a:t>
            </a:r>
          </a:p>
        </p:txBody>
      </p:sp>
      <p:pic>
        <p:nvPicPr>
          <p:cNvPr id="9" name="Picture 2"/>
          <p:cNvPicPr>
            <a:picLocks noChangeAspect="1" noChangeArrowheads="1"/>
          </p:cNvPicPr>
          <p:nvPr/>
        </p:nvPicPr>
        <p:blipFill>
          <a:blip r:embed="rId5" cstate="print"/>
          <a:srcRect/>
          <a:stretch>
            <a:fillRect/>
          </a:stretch>
        </p:blipFill>
        <p:spPr bwMode="auto">
          <a:xfrm>
            <a:off x="4644008" y="1052736"/>
            <a:ext cx="4176464" cy="2462379"/>
          </a:xfrm>
          <a:prstGeom prst="rect">
            <a:avLst/>
          </a:prstGeom>
          <a:noFill/>
          <a:ln w="9525">
            <a:noFill/>
            <a:miter lim="800000"/>
            <a:headEnd/>
            <a:tailEnd/>
          </a:ln>
        </p:spPr>
      </p:pic>
      <p:sp>
        <p:nvSpPr>
          <p:cNvPr id="10" name="Rectangle 9"/>
          <p:cNvSpPr/>
          <p:nvPr/>
        </p:nvSpPr>
        <p:spPr>
          <a:xfrm>
            <a:off x="827584" y="4365104"/>
            <a:ext cx="8136904" cy="646331"/>
          </a:xfrm>
          <a:prstGeom prst="rect">
            <a:avLst/>
          </a:prstGeom>
        </p:spPr>
        <p:txBody>
          <a:bodyPr wrap="square">
            <a:spAutoFit/>
          </a:bodyPr>
          <a:lstStyle/>
          <a:p>
            <a:r>
              <a:rPr lang="lv-LV" dirty="0" smtClean="0">
                <a:latin typeface="Verdana" pitchFamily="34" charset="0"/>
                <a:ea typeface="Verdana" pitchFamily="34" charset="0"/>
                <a:cs typeface="Verdana" pitchFamily="34" charset="0"/>
                <a:hlinkClick r:id="rId6"/>
              </a:rPr>
              <a:t>http://www.varam.gov.lv/lat/darbibas_veidi/zalais_publiskais_iepirkums/?doc=21004</a:t>
            </a:r>
            <a:r>
              <a:rPr lang="lv-LV" dirty="0" smtClean="0">
                <a:latin typeface="Verdana" pitchFamily="34" charset="0"/>
                <a:ea typeface="Verdana" pitchFamily="34" charset="0"/>
                <a:cs typeface="Verdana" pitchFamily="34" charset="0"/>
              </a:rPr>
              <a:t> </a:t>
            </a:r>
            <a:endParaRPr lang="lv-LV" dirty="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268538" y="381000"/>
            <a:ext cx="6418262" cy="1103313"/>
          </a:xfrm>
        </p:spPr>
        <p:txBody>
          <a:bodyPr/>
          <a:lstStyle/>
          <a:p>
            <a:pPr algn="ctr" eaLnBrk="1" hangingPunct="1"/>
            <a:r>
              <a:rPr lang="lv-LV" sz="2800" smtClean="0"/>
              <a:t>Zaļā iepirkuma veicināšanas darba grupa</a:t>
            </a:r>
          </a:p>
        </p:txBody>
      </p:sp>
      <p:sp>
        <p:nvSpPr>
          <p:cNvPr id="15363" name="Content Placeholder 4"/>
          <p:cNvSpPr>
            <a:spLocks noGrp="1"/>
          </p:cNvSpPr>
          <p:nvPr>
            <p:ph idx="1"/>
          </p:nvPr>
        </p:nvSpPr>
        <p:spPr>
          <a:xfrm>
            <a:off x="250825" y="1628775"/>
            <a:ext cx="8435975" cy="4497388"/>
          </a:xfrm>
        </p:spPr>
        <p:txBody>
          <a:bodyPr/>
          <a:lstStyle/>
          <a:p>
            <a:pPr lvl="1" eaLnBrk="1" hangingPunct="1">
              <a:buFontTx/>
              <a:buNone/>
            </a:pPr>
            <a:r>
              <a:rPr lang="lv-LV" sz="1900" dirty="0" smtClean="0">
                <a:latin typeface="Verdana" pitchFamily="34" charset="0"/>
                <a:ea typeface="Verdana" pitchFamily="34" charset="0"/>
                <a:cs typeface="Verdana" pitchFamily="34" charset="0"/>
              </a:rPr>
              <a:t>	2014.gada 9.jūlijā  pamatojoties uz VARAM Rīkojumu Nr. 242 tika izveidota “Zaļā iepirkuma veicināšanas darba grupa”. </a:t>
            </a:r>
          </a:p>
          <a:p>
            <a:pPr lvl="1" eaLnBrk="1" hangingPunct="1">
              <a:buFontTx/>
              <a:buNone/>
            </a:pPr>
            <a:endParaRPr lang="lv-LV" sz="1900" dirty="0" smtClean="0">
              <a:latin typeface="Verdana" pitchFamily="34" charset="0"/>
              <a:ea typeface="Verdana" pitchFamily="34" charset="0"/>
              <a:cs typeface="Verdana" pitchFamily="34" charset="0"/>
            </a:endParaRPr>
          </a:p>
          <a:p>
            <a:pPr lvl="1" eaLnBrk="1" hangingPunct="1">
              <a:buFontTx/>
              <a:buNone/>
            </a:pPr>
            <a:r>
              <a:rPr lang="lv-LV" sz="1900" b="1" dirty="0" smtClean="0">
                <a:latin typeface="Verdana" pitchFamily="34" charset="0"/>
                <a:ea typeface="Verdana" pitchFamily="34" charset="0"/>
                <a:cs typeface="Verdana" pitchFamily="34" charset="0"/>
              </a:rPr>
              <a:t>	Līdz šim izskatītie būtiskākie jautājumi:</a:t>
            </a:r>
          </a:p>
          <a:p>
            <a:pPr lvl="2" eaLnBrk="1" hangingPunct="1">
              <a:buFont typeface="Wingdings" pitchFamily="2" charset="2"/>
              <a:buChar char="ü"/>
            </a:pPr>
            <a:r>
              <a:rPr lang="lv-LV" sz="1900" b="1" dirty="0" smtClean="0">
                <a:latin typeface="Verdana" pitchFamily="34" charset="0"/>
                <a:ea typeface="Verdana" pitchFamily="34" charset="0"/>
                <a:cs typeface="Verdana" pitchFamily="34" charset="0"/>
              </a:rPr>
              <a:t> </a:t>
            </a:r>
            <a:r>
              <a:rPr lang="lv-LV" sz="1900" dirty="0" smtClean="0">
                <a:latin typeface="Verdana" pitchFamily="34" charset="0"/>
                <a:ea typeface="Verdana" pitchFamily="34" charset="0"/>
                <a:cs typeface="Verdana" pitchFamily="34" charset="0"/>
              </a:rPr>
              <a:t>Zaļā iepirkuma veicināšanas plāns 2015.-2017.gadam;</a:t>
            </a:r>
          </a:p>
          <a:p>
            <a:pPr lvl="2" eaLnBrk="1" hangingPunct="1">
              <a:buFont typeface="Wingdings" pitchFamily="2" charset="2"/>
              <a:buChar char="ü"/>
            </a:pPr>
            <a:r>
              <a:rPr lang="lv-LV" sz="1900" dirty="0" smtClean="0">
                <a:latin typeface="Verdana" pitchFamily="34" charset="0"/>
                <a:ea typeface="Verdana" pitchFamily="34" charset="0"/>
                <a:cs typeface="Verdana" pitchFamily="34" charset="0"/>
              </a:rPr>
              <a:t> Horizontālā principa „Ilgtspējīga attīstība” ievērošana piemērojot projektu iesniegumu kvalitātes vērtēšanas kritēriju "Zaļais iepirkums / Zaļais publiskais iepirkums" Eiropas Savienības fondu projektos;</a:t>
            </a:r>
          </a:p>
          <a:p>
            <a:pPr lvl="2" eaLnBrk="1" hangingPunct="1">
              <a:buFont typeface="Wingdings" pitchFamily="2" charset="2"/>
              <a:buChar char="ü"/>
            </a:pPr>
            <a:r>
              <a:rPr lang="lv-LV" sz="1900" dirty="0" smtClean="0">
                <a:latin typeface="Verdana" pitchFamily="34" charset="0"/>
                <a:ea typeface="Verdana" pitchFamily="34" charset="0"/>
                <a:cs typeface="Verdana" pitchFamily="34" charset="0"/>
              </a:rPr>
              <a:t>Eksperti ir izstrādājuši “Ziņojums par pieredzi un iespējām zaļā publiskā iepirkuma īstenošanā”;</a:t>
            </a:r>
          </a:p>
          <a:p>
            <a:pPr lvl="2" eaLnBrk="1" hangingPunct="1">
              <a:buFont typeface="Wingdings" pitchFamily="2" charset="2"/>
              <a:buChar char="ü"/>
            </a:pPr>
            <a:r>
              <a:rPr lang="lv-LV" sz="1900" dirty="0" smtClean="0">
                <a:latin typeface="Verdana" pitchFamily="34" charset="0"/>
                <a:ea typeface="Verdana" pitchFamily="34" charset="0"/>
                <a:cs typeface="Verdana" pitchFamily="34" charset="0"/>
              </a:rPr>
              <a:t>Tiek apzinātas būtiskākās preču un pakalpojumu grupas.  	</a:t>
            </a:r>
            <a:r>
              <a:rPr lang="lv-LV" sz="1900" b="1" dirty="0" smtClean="0">
                <a:latin typeface="Verdana" pitchFamily="34" charset="0"/>
                <a:ea typeface="Verdana" pitchFamily="34" charset="0"/>
                <a:cs typeface="Verdana" pitchFamily="34" charset="0"/>
              </a:rPr>
              <a:t>	</a:t>
            </a:r>
            <a:endParaRPr lang="lv-LV" sz="1900" dirty="0" smtClean="0"/>
          </a:p>
          <a:p>
            <a:pPr eaLnBrk="1" hangingPunct="1"/>
            <a:endParaRPr lang="lv-LV" sz="1900" dirty="0" smtClean="0"/>
          </a:p>
          <a:p>
            <a:pPr eaLnBrk="1" hangingPunct="1"/>
            <a:endParaRPr lang="lv-LV" sz="1900" dirty="0" smtClean="0"/>
          </a:p>
        </p:txBody>
      </p:sp>
      <p:sp>
        <p:nvSpPr>
          <p:cNvPr id="15364" name="Slide Number Placeholder 6"/>
          <p:cNvSpPr>
            <a:spLocks noGrp="1"/>
          </p:cNvSpPr>
          <p:nvPr>
            <p:ph type="sldNum" sz="quarter" idx="13"/>
          </p:nvPr>
        </p:nvSpPr>
        <p:spPr>
          <a:xfrm>
            <a:off x="8027988" y="6324600"/>
            <a:ext cx="811212" cy="304800"/>
          </a:xfrm>
        </p:spPr>
        <p:txBody>
          <a:bodyPr/>
          <a:lstStyle/>
          <a:p>
            <a:pPr>
              <a:defRPr/>
            </a:pPr>
            <a:fld id="{72951966-1C45-4D57-B77E-3ED40A711479}" type="slidenum">
              <a:rPr lang="ru-RU" sz="1400" smtClean="0">
                <a:solidFill>
                  <a:srgbClr val="000000"/>
                </a:solidFill>
                <a:latin typeface="Times New Roman" pitchFamily="18" charset="0"/>
              </a:rPr>
              <a:pPr>
                <a:defRPr/>
              </a:pPr>
              <a:t>9</a:t>
            </a:fld>
            <a:endParaRPr lang="ru-RU" sz="1400" smtClean="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ARAM_prezentacij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529B"/>
        </a:dk1>
        <a:lt1>
          <a:srgbClr val="FFFFFF"/>
        </a:lt1>
        <a:dk2>
          <a:srgbClr val="026227"/>
        </a:dk2>
        <a:lt2>
          <a:srgbClr val="808080"/>
        </a:lt2>
        <a:accent1>
          <a:srgbClr val="80C5CA"/>
        </a:accent1>
        <a:accent2>
          <a:srgbClr val="00529B"/>
        </a:accent2>
        <a:accent3>
          <a:srgbClr val="FFFFFF"/>
        </a:accent3>
        <a:accent4>
          <a:srgbClr val="004584"/>
        </a:accent4>
        <a:accent5>
          <a:srgbClr val="C0DFE1"/>
        </a:accent5>
        <a:accent6>
          <a:srgbClr val="00498C"/>
        </a:accent6>
        <a:hlink>
          <a:srgbClr val="990000"/>
        </a:hlink>
        <a:folHlink>
          <a:srgbClr val="669900"/>
        </a:folHlink>
      </a:clrScheme>
      <a:clrMap bg1="lt1" tx1="dk1" bg2="lt2" tx2="dk2" accent1="accent1" accent2="accent2" accent3="accent3" accent4="accent4" accent5="accent5" accent6="accent6" hlink="hlink" folHlink="folHlink"/>
    </a:extraClrScheme>
    <a:extraClrScheme>
      <a:clrScheme name="Office Theme 14">
        <a:dk1>
          <a:srgbClr val="026227"/>
        </a:dk1>
        <a:lt1>
          <a:srgbClr val="FFFFFF"/>
        </a:lt1>
        <a:dk2>
          <a:srgbClr val="02529B"/>
        </a:dk2>
        <a:lt2>
          <a:srgbClr val="808080"/>
        </a:lt2>
        <a:accent1>
          <a:srgbClr val="78BF30"/>
        </a:accent1>
        <a:accent2>
          <a:srgbClr val="EFA003"/>
        </a:accent2>
        <a:accent3>
          <a:srgbClr val="FFFFFF"/>
        </a:accent3>
        <a:accent4>
          <a:srgbClr val="015320"/>
        </a:accent4>
        <a:accent5>
          <a:srgbClr val="BEDCAD"/>
        </a:accent5>
        <a:accent6>
          <a:srgbClr val="D99102"/>
        </a:accent6>
        <a:hlink>
          <a:srgbClr val="990000"/>
        </a:hlink>
        <a:folHlink>
          <a:srgbClr val="FFD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ARAM_prezentacij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529B"/>
        </a:dk1>
        <a:lt1>
          <a:srgbClr val="FFFFFF"/>
        </a:lt1>
        <a:dk2>
          <a:srgbClr val="026227"/>
        </a:dk2>
        <a:lt2>
          <a:srgbClr val="808080"/>
        </a:lt2>
        <a:accent1>
          <a:srgbClr val="80C5CA"/>
        </a:accent1>
        <a:accent2>
          <a:srgbClr val="00529B"/>
        </a:accent2>
        <a:accent3>
          <a:srgbClr val="FFFFFF"/>
        </a:accent3>
        <a:accent4>
          <a:srgbClr val="004584"/>
        </a:accent4>
        <a:accent5>
          <a:srgbClr val="C0DFE1"/>
        </a:accent5>
        <a:accent6>
          <a:srgbClr val="00498C"/>
        </a:accent6>
        <a:hlink>
          <a:srgbClr val="990000"/>
        </a:hlink>
        <a:folHlink>
          <a:srgbClr val="669900"/>
        </a:folHlink>
      </a:clrScheme>
      <a:clrMap bg1="lt1" tx1="dk1" bg2="lt2" tx2="dk2" accent1="accent1" accent2="accent2" accent3="accent3" accent4="accent4" accent5="accent5" accent6="accent6" hlink="hlink" folHlink="folHlink"/>
    </a:extraClrScheme>
    <a:extraClrScheme>
      <a:clrScheme name="Office Theme 14">
        <a:dk1>
          <a:srgbClr val="026227"/>
        </a:dk1>
        <a:lt1>
          <a:srgbClr val="FFFFFF"/>
        </a:lt1>
        <a:dk2>
          <a:srgbClr val="02529B"/>
        </a:dk2>
        <a:lt2>
          <a:srgbClr val="808080"/>
        </a:lt2>
        <a:accent1>
          <a:srgbClr val="78BF30"/>
        </a:accent1>
        <a:accent2>
          <a:srgbClr val="EFA003"/>
        </a:accent2>
        <a:accent3>
          <a:srgbClr val="FFFFFF"/>
        </a:accent3>
        <a:accent4>
          <a:srgbClr val="015320"/>
        </a:accent4>
        <a:accent5>
          <a:srgbClr val="BEDCAD"/>
        </a:accent5>
        <a:accent6>
          <a:srgbClr val="D99102"/>
        </a:accent6>
        <a:hlink>
          <a:srgbClr val="990000"/>
        </a:hlink>
        <a:folHlink>
          <a:srgbClr val="FFD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VARAM_prezentacija</Template>
  <TotalTime>4913</TotalTime>
  <Words>2021</Words>
  <Application>Microsoft Office PowerPoint</Application>
  <PresentationFormat>On-screen Show (4:3)</PresentationFormat>
  <Paragraphs>486</Paragraphs>
  <Slides>26</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MS Gothic</vt:lpstr>
      <vt:lpstr>MS Mincho</vt:lpstr>
      <vt:lpstr>ＭＳ Ｐゴシック</vt:lpstr>
      <vt:lpstr>Arial</vt:lpstr>
      <vt:lpstr>Calibri</vt:lpstr>
      <vt:lpstr>Calibri (Body)</vt:lpstr>
      <vt:lpstr>Symbol</vt:lpstr>
      <vt:lpstr>Tahoma</vt:lpstr>
      <vt:lpstr>Times New Roman</vt:lpstr>
      <vt:lpstr>Verdana</vt:lpstr>
      <vt:lpstr>Wingdings</vt:lpstr>
      <vt:lpstr>VARAM_prezentacija</vt:lpstr>
      <vt:lpstr>1_VARAM_prezentacija</vt:lpstr>
      <vt:lpstr>Zaļais publiskais iepirkums        </vt:lpstr>
      <vt:lpstr>Kas ir zaļais iepirkums?</vt:lpstr>
      <vt:lpstr>Produkta dzīves cikls</vt:lpstr>
      <vt:lpstr>Vides kritēriji</vt:lpstr>
      <vt:lpstr>Ietekmes uz vidi ziņā nozīmīgākās iepirkuma preču grupas</vt:lpstr>
      <vt:lpstr>Zaļā publiskā iepirkuma normatīvais regulējums Latvijā I</vt:lpstr>
      <vt:lpstr>Zaļā publiskā iepirkuma normatīvais regulējums Latvijā II</vt:lpstr>
      <vt:lpstr>EK izstrādātie ZPI kritēriji </vt:lpstr>
      <vt:lpstr>Zaļā iepirkuma veicināšanas darba grupa</vt:lpstr>
      <vt:lpstr>Zaļā iepirkuma veicināšanas plāns  2015. - 2017. gadam </vt:lpstr>
      <vt:lpstr>Zaļā iepirkuma veicināšanas plāns 2015.-2017.gadam  mērķis</vt:lpstr>
      <vt:lpstr>MK noteikumu projekts “Prasības zaļajam publiskajam iepirkumam un tā  piemērošanas kārtība”</vt:lpstr>
      <vt:lpstr>Preču un pakalpojumu grupas, kurām obligāti piemērojams ZPI, un ZPI kritēriji, kurus izmanto to publiskajā iepirkumā (1.pielikums) (projekts)  </vt:lpstr>
      <vt:lpstr>Vides kritēriju piemērošana biroja papīrs</vt:lpstr>
      <vt:lpstr>Vides kritēriju piemērošana Biroja tehnika </vt:lpstr>
      <vt:lpstr>Vides kritēriju piemērošana Tīrīšanas līdzekļi </vt:lpstr>
      <vt:lpstr>Informatīvais ziņojums „Par Zaļā iepirkuma veicināšanas plāna 2015.-2017. gadam īstenošanas gaitu”</vt:lpstr>
      <vt:lpstr>ZPI īpatsvara dinamika Latvijā  (IUB statistikas dati) </vt:lpstr>
      <vt:lpstr>PowerPoint Presentation</vt:lpstr>
      <vt:lpstr>pēc iepirkumu veida:</vt:lpstr>
      <vt:lpstr>Valsts pārvaldes institūcijas, kuras visvairāk 2015. gadā rīkojušas iepirkumus ar iekļautām vides prasībām (pēc iepirkumu skaita) </vt:lpstr>
      <vt:lpstr>PowerPoint Presentation</vt:lpstr>
      <vt:lpstr>Zaļā iepirkuma loma ES fondu  2014.-2020.gada plānošanas periodā</vt:lpstr>
      <vt:lpstr>Zaļā iepirkuma loma ES fondu  2014.-2020.gada plānošanas periodā vērtēšanas kritēriji</vt:lpstr>
      <vt:lpstr>Plānotās darbības 2016.gadā</vt:lpstr>
      <vt:lpstr>Paldies par uzmanību!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Plānotās EKII un nākamā plānošanas perioda 2014-2020 aktivitātes zema enerģijas patēriņa ēku būvniecībā</dc:title>
  <dc:creator>alvise</dc:creator>
  <cp:lastModifiedBy>Daina Dzilna</cp:lastModifiedBy>
  <cp:revision>325</cp:revision>
  <cp:lastPrinted>2016-01-26T13:50:09Z</cp:lastPrinted>
  <dcterms:created xsi:type="dcterms:W3CDTF">2014-09-02T13:07:18Z</dcterms:created>
  <dcterms:modified xsi:type="dcterms:W3CDTF">2016-06-09T13:31:31Z</dcterms:modified>
</cp:coreProperties>
</file>